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2"/>
  </p:notesMasterIdLst>
  <p:sldIdLst>
    <p:sldId id="256" r:id="rId2"/>
    <p:sldId id="257" r:id="rId3"/>
    <p:sldId id="258" r:id="rId4"/>
    <p:sldId id="278" r:id="rId5"/>
    <p:sldId id="259" r:id="rId6"/>
    <p:sldId id="279" r:id="rId7"/>
    <p:sldId id="280" r:id="rId8"/>
    <p:sldId id="281" r:id="rId9"/>
    <p:sldId id="282" r:id="rId10"/>
    <p:sldId id="283" r:id="rId11"/>
    <p:sldId id="284" r:id="rId12"/>
    <p:sldId id="285" r:id="rId13"/>
    <p:sldId id="286" r:id="rId14"/>
    <p:sldId id="276" r:id="rId15"/>
    <p:sldId id="277" r:id="rId16"/>
    <p:sldId id="260"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BE7B"/>
    <a:srgbClr val="2EDB4B"/>
    <a:srgbClr val="DDF4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177" autoAdjust="0"/>
  </p:normalViewPr>
  <p:slideViewPr>
    <p:cSldViewPr snapToGrid="0">
      <p:cViewPr varScale="1">
        <p:scale>
          <a:sx n="110" d="100"/>
          <a:sy n="110" d="100"/>
        </p:scale>
        <p:origin x="102" y="124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UNC Data Analytics Bootcamp - Project 4</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2675674fe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2675674fe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675674fea3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675674fea3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675674fea3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675674fea3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As a future project, I need to use the eventID and player name to create another unique ID: Deck ID. The way this project is done now, after data cleaning, I don’t have number of decks in a given event to show format popularity.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675674fea3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675674fea3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675674fea3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675674fea3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675674fea3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675674fea3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I were to redo it, I would have worked backwards from the pricing spreadsheet and used their MTGO_ID as my Primary key throughout!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675674fea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675674fea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Events have Decks, Decks have Cards, Cards have Prices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675674fea3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675674fea3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675674fea3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675674fea3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675674fea3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675674fea3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675674fea3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675674fea3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675674fea3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675674fea3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675674fea3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675674fea3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675674fea3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675674fea3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675674fea3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675674fea3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675674fea3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675674fea3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b2658ed75b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b2658ed75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Imagine chess, except both choose their own unique collection of pieces to play with. Also, the pieces have abilities and interactions.</a:t>
            </a:r>
            <a:endParaRPr/>
          </a:p>
          <a:p>
            <a:pPr marL="914400" lvl="1" indent="-298450" algn="l" rtl="0">
              <a:spcBef>
                <a:spcPts val="0"/>
              </a:spcBef>
              <a:spcAft>
                <a:spcPts val="0"/>
              </a:spcAft>
              <a:buSzPts val="1100"/>
              <a:buChar char="○"/>
            </a:pPr>
            <a:r>
              <a:rPr lang="en"/>
              <a:t>For example, imagine in chess if you had a knight that said “When this moves, your next pawn move can be in any direction”. </a:t>
            </a:r>
            <a:endParaRPr/>
          </a:p>
          <a:p>
            <a:pPr marL="457200" lvl="0" indent="-298450" algn="l" rtl="0">
              <a:spcBef>
                <a:spcPts val="0"/>
              </a:spcBef>
              <a:spcAft>
                <a:spcPts val="0"/>
              </a:spcAft>
              <a:buSzPts val="1100"/>
              <a:buChar char="●"/>
            </a:pPr>
            <a:r>
              <a:rPr lang="en"/>
              <a:t>Cards have specific metadata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675674fea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675674fea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b2658ed75b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b2658ed75b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Tournament results are posted daily</a:t>
            </a:r>
          </a:p>
          <a:p>
            <a:r>
              <a:rPr lang="en-US" dirty="0"/>
              <a:t>Card prices are readily available at all times. </a:t>
            </a:r>
          </a:p>
        </p:txBody>
      </p:sp>
    </p:spTree>
    <p:extLst>
      <p:ext uri="{BB962C8B-B14F-4D97-AF65-F5344CB8AC3E}">
        <p14:creationId xmlns:p14="http://schemas.microsoft.com/office/powerpoint/2010/main" val="3687791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example of an exogeneous variable might be umbrella pricing. An increase in rainy weather may influence an umbrella’s price, but an umbrella’s price is not going to influence the weather.</a:t>
            </a:r>
          </a:p>
        </p:txBody>
      </p:sp>
    </p:spTree>
    <p:extLst>
      <p:ext uri="{BB962C8B-B14F-4D97-AF65-F5344CB8AC3E}">
        <p14:creationId xmlns:p14="http://schemas.microsoft.com/office/powerpoint/2010/main" val="844157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675674fea3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675674fea3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675674fea3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675674fea3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mtgo.com/decklists" TargetMode="External"/><Relationship Id="rId7"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hyperlink" Target="https://docs.magicthegathering.io/" TargetMode="External"/><Relationship Id="rId4" Type="http://schemas.openxmlformats.org/officeDocument/2006/relationships/hyperlink" Target="https://www.goatbots.com/"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mtgo.com/decklists"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public.tableau.com/app/profile/davin.frankosky1360/viz/MTGMetagameAnalysis/MTGO5-0LeagueAnalysis"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hyperlink" Target="https://company.wizards.com/en/legal/fancontentpolicy"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hyperlink" Target="https://www.mtgo.com/decklists"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www.goatbots.com/"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Magic: The Gathering</a:t>
            </a: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Online Pricing Analysis and Assessing Buy Signals</a:t>
            </a:r>
            <a:endParaRPr b="1" dirty="0"/>
          </a:p>
        </p:txBody>
      </p:sp>
      <p:sp>
        <p:nvSpPr>
          <p:cNvPr id="56" name="Google Shape;56;p13"/>
          <p:cNvSpPr txBox="1"/>
          <p:nvPr/>
        </p:nvSpPr>
        <p:spPr>
          <a:xfrm>
            <a:off x="3213000" y="3663675"/>
            <a:ext cx="2718000" cy="35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2"/>
                </a:solidFill>
              </a:rPr>
              <a:t>By: Davin Frankosky</a:t>
            </a:r>
            <a:endParaRPr sz="1800">
              <a:solidFill>
                <a:schemeClr val="l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8719B-8BA6-844E-973D-5B83F128A909}"/>
              </a:ext>
            </a:extLst>
          </p:cNvPr>
          <p:cNvSpPr>
            <a:spLocks noGrp="1"/>
          </p:cNvSpPr>
          <p:nvPr>
            <p:ph type="title"/>
          </p:nvPr>
        </p:nvSpPr>
        <p:spPr/>
        <p:txBody>
          <a:bodyPr>
            <a:normAutofit fontScale="90000"/>
          </a:bodyPr>
          <a:lstStyle/>
          <a:p>
            <a:r>
              <a:rPr lang="en-US" dirty="0"/>
              <a:t>Exogeneous Variables and Order</a:t>
            </a:r>
          </a:p>
        </p:txBody>
      </p:sp>
      <p:sp>
        <p:nvSpPr>
          <p:cNvPr id="3" name="Text Placeholder 2">
            <a:extLst>
              <a:ext uri="{FF2B5EF4-FFF2-40B4-BE49-F238E27FC236}">
                <a16:creationId xmlns:a16="http://schemas.microsoft.com/office/drawing/2014/main" id="{297276CD-B762-B9A2-CC38-BC6F70EA181C}"/>
              </a:ext>
            </a:extLst>
          </p:cNvPr>
          <p:cNvSpPr>
            <a:spLocks noGrp="1"/>
          </p:cNvSpPr>
          <p:nvPr>
            <p:ph type="body" idx="1"/>
          </p:nvPr>
        </p:nvSpPr>
        <p:spPr>
          <a:xfrm>
            <a:off x="366128" y="1342975"/>
            <a:ext cx="3128186" cy="3416400"/>
          </a:xfrm>
        </p:spPr>
        <p:txBody>
          <a:bodyPr>
            <a:normAutofit fontScale="85000" lnSpcReduction="10000"/>
          </a:bodyPr>
          <a:lstStyle/>
          <a:p>
            <a:r>
              <a:rPr lang="en-US" dirty="0"/>
              <a:t>A </a:t>
            </a:r>
            <a:r>
              <a:rPr lang="en-US" dirty="0">
                <a:solidFill>
                  <a:schemeClr val="accent4"/>
                </a:solidFill>
              </a:rPr>
              <a:t>variable</a:t>
            </a:r>
            <a:r>
              <a:rPr lang="en-US" dirty="0"/>
              <a:t> that originates outside the model and is not influenced by the variables within the model.</a:t>
            </a:r>
          </a:p>
          <a:p>
            <a:endParaRPr lang="en-US" dirty="0"/>
          </a:p>
          <a:p>
            <a:r>
              <a:rPr lang="en-US" dirty="0"/>
              <a:t>I infer that a card’s usage in tournaments is </a:t>
            </a:r>
            <a:r>
              <a:rPr lang="en-US" dirty="0">
                <a:solidFill>
                  <a:schemeClr val="accent4"/>
                </a:solidFill>
              </a:rPr>
              <a:t>independent</a:t>
            </a:r>
            <a:r>
              <a:rPr lang="en-US" dirty="0"/>
              <a:t> of its price. This is generally true in high-level Magic play.</a:t>
            </a:r>
          </a:p>
          <a:p>
            <a:endParaRPr lang="en-US" dirty="0"/>
          </a:p>
          <a:p>
            <a:r>
              <a:rPr lang="en-US" dirty="0"/>
              <a:t>Use this variable to </a:t>
            </a:r>
            <a:r>
              <a:rPr lang="en-US" dirty="0">
                <a:solidFill>
                  <a:schemeClr val="accent4"/>
                </a:solidFill>
              </a:rPr>
              <a:t>explain/predict </a:t>
            </a:r>
            <a:r>
              <a:rPr lang="en-US" dirty="0"/>
              <a:t>the dependent variable (price).</a:t>
            </a:r>
          </a:p>
        </p:txBody>
      </p:sp>
      <p:pic>
        <p:nvPicPr>
          <p:cNvPr id="5" name="Picture 4">
            <a:extLst>
              <a:ext uri="{FF2B5EF4-FFF2-40B4-BE49-F238E27FC236}">
                <a16:creationId xmlns:a16="http://schemas.microsoft.com/office/drawing/2014/main" id="{1BC1F22D-BFD6-0418-79E0-FECB162A1EB7}"/>
              </a:ext>
            </a:extLst>
          </p:cNvPr>
          <p:cNvPicPr>
            <a:picLocks noChangeAspect="1"/>
          </p:cNvPicPr>
          <p:nvPr/>
        </p:nvPicPr>
        <p:blipFill>
          <a:blip r:embed="rId3"/>
          <a:stretch>
            <a:fillRect/>
          </a:stretch>
        </p:blipFill>
        <p:spPr>
          <a:xfrm>
            <a:off x="989919" y="1133425"/>
            <a:ext cx="2028825" cy="209550"/>
          </a:xfrm>
          <a:prstGeom prst="rect">
            <a:avLst/>
          </a:prstGeom>
        </p:spPr>
      </p:pic>
      <p:sp>
        <p:nvSpPr>
          <p:cNvPr id="6" name="Text Placeholder 2">
            <a:extLst>
              <a:ext uri="{FF2B5EF4-FFF2-40B4-BE49-F238E27FC236}">
                <a16:creationId xmlns:a16="http://schemas.microsoft.com/office/drawing/2014/main" id="{B4E41840-5312-BCB2-924E-7BCEDAE7E0F3}"/>
              </a:ext>
            </a:extLst>
          </p:cNvPr>
          <p:cNvSpPr txBox="1">
            <a:spLocks/>
          </p:cNvSpPr>
          <p:nvPr/>
        </p:nvSpPr>
        <p:spPr>
          <a:xfrm>
            <a:off x="4571999" y="1342975"/>
            <a:ext cx="4299857" cy="3416400"/>
          </a:xfrm>
          <a:prstGeom prst="rect">
            <a:avLst/>
          </a:prstGeom>
          <a:noFill/>
          <a:ln>
            <a:noFill/>
          </a:ln>
        </p:spPr>
        <p:txBody>
          <a:bodyPr spcFirstLastPara="1" wrap="square" lIns="91425" tIns="91425" rIns="91425" bIns="91425" anchor="t" anchorCtr="0">
            <a:normAutofit fontScale="775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r>
              <a:rPr lang="en-US" dirty="0"/>
              <a:t>order = (</a:t>
            </a:r>
            <a:r>
              <a:rPr lang="en-US" i="1" dirty="0"/>
              <a:t>p</a:t>
            </a:r>
            <a:r>
              <a:rPr lang="en-US" dirty="0"/>
              <a:t>, </a:t>
            </a:r>
            <a:r>
              <a:rPr lang="en-US" i="1" dirty="0"/>
              <a:t>d</a:t>
            </a:r>
            <a:r>
              <a:rPr lang="en-US" dirty="0"/>
              <a:t>, </a:t>
            </a:r>
            <a:r>
              <a:rPr lang="en-US" i="1" dirty="0"/>
              <a:t>q</a:t>
            </a:r>
            <a:r>
              <a:rPr lang="en-US" dirty="0"/>
              <a:t>)</a:t>
            </a:r>
          </a:p>
          <a:p>
            <a:endParaRPr lang="en-US" dirty="0"/>
          </a:p>
          <a:p>
            <a:r>
              <a:rPr lang="en-US" i="1" dirty="0">
                <a:solidFill>
                  <a:schemeClr val="accent4"/>
                </a:solidFill>
              </a:rPr>
              <a:t>p</a:t>
            </a:r>
            <a:r>
              <a:rPr lang="en-US" dirty="0">
                <a:solidFill>
                  <a:schemeClr val="accent4"/>
                </a:solidFill>
              </a:rPr>
              <a:t>: Autoregressive (AR) </a:t>
            </a:r>
            <a:r>
              <a:rPr lang="en-US" dirty="0">
                <a:solidFill>
                  <a:schemeClr val="tx2"/>
                </a:solidFill>
              </a:rPr>
              <a:t>order. </a:t>
            </a:r>
            <a:r>
              <a:rPr lang="en-US" i="1" dirty="0"/>
              <a:t>p = 1</a:t>
            </a:r>
            <a:r>
              <a:rPr lang="en-US" dirty="0"/>
              <a:t> means the model includes one lagged value. </a:t>
            </a:r>
          </a:p>
          <a:p>
            <a:endParaRPr lang="en-US" dirty="0"/>
          </a:p>
          <a:p>
            <a:r>
              <a:rPr lang="en-US" i="1" dirty="0">
                <a:solidFill>
                  <a:schemeClr val="accent4"/>
                </a:solidFill>
              </a:rPr>
              <a:t>d</a:t>
            </a:r>
            <a:r>
              <a:rPr lang="en-US" dirty="0">
                <a:solidFill>
                  <a:schemeClr val="accent4"/>
                </a:solidFill>
              </a:rPr>
              <a:t>: Differencing </a:t>
            </a:r>
            <a:r>
              <a:rPr lang="en-US" dirty="0">
                <a:solidFill>
                  <a:schemeClr val="tx2"/>
                </a:solidFill>
              </a:rPr>
              <a:t>order. </a:t>
            </a:r>
            <a:r>
              <a:rPr lang="en-US" dirty="0"/>
              <a:t>This indicates how many times the data have been differenced to achieve stationarity. (Differencing is a method to remove trends or seasonal structures).</a:t>
            </a:r>
          </a:p>
          <a:p>
            <a:endParaRPr lang="en-US" dirty="0"/>
          </a:p>
          <a:p>
            <a:r>
              <a:rPr lang="en-US" i="1" dirty="0">
                <a:solidFill>
                  <a:schemeClr val="accent4"/>
                </a:solidFill>
              </a:rPr>
              <a:t>q</a:t>
            </a:r>
            <a:r>
              <a:rPr lang="en-US" dirty="0">
                <a:solidFill>
                  <a:schemeClr val="accent4"/>
                </a:solidFill>
              </a:rPr>
              <a:t>: Moving Average (MA) </a:t>
            </a:r>
            <a:r>
              <a:rPr lang="en-US" dirty="0">
                <a:solidFill>
                  <a:schemeClr val="tx2"/>
                </a:solidFill>
              </a:rPr>
              <a:t>order. </a:t>
            </a:r>
            <a:r>
              <a:rPr lang="en-US" dirty="0"/>
              <a:t>This represents the number of lagged forecast errors included in the model. (This component helps capture the shock or surprise elements in the past forecast errors)</a:t>
            </a:r>
          </a:p>
        </p:txBody>
      </p:sp>
      <p:pic>
        <p:nvPicPr>
          <p:cNvPr id="8" name="Picture 7">
            <a:extLst>
              <a:ext uri="{FF2B5EF4-FFF2-40B4-BE49-F238E27FC236}">
                <a16:creationId xmlns:a16="http://schemas.microsoft.com/office/drawing/2014/main" id="{F45755BF-54AC-18F2-AECC-D4FE87972902}"/>
              </a:ext>
            </a:extLst>
          </p:cNvPr>
          <p:cNvPicPr>
            <a:picLocks noChangeAspect="1"/>
          </p:cNvPicPr>
          <p:nvPr/>
        </p:nvPicPr>
        <p:blipFill>
          <a:blip r:embed="rId4"/>
          <a:stretch>
            <a:fillRect/>
          </a:stretch>
        </p:blipFill>
        <p:spPr>
          <a:xfrm>
            <a:off x="6278102" y="1090945"/>
            <a:ext cx="1143000" cy="228600"/>
          </a:xfrm>
          <a:prstGeom prst="rect">
            <a:avLst/>
          </a:prstGeom>
        </p:spPr>
      </p:pic>
    </p:spTree>
    <p:extLst>
      <p:ext uri="{BB962C8B-B14F-4D97-AF65-F5344CB8AC3E}">
        <p14:creationId xmlns:p14="http://schemas.microsoft.com/office/powerpoint/2010/main" val="3673343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6806-93EB-6985-CB9A-EFE3B8216547}"/>
              </a:ext>
            </a:extLst>
          </p:cNvPr>
          <p:cNvSpPr>
            <a:spLocks noGrp="1"/>
          </p:cNvSpPr>
          <p:nvPr>
            <p:ph type="title"/>
          </p:nvPr>
        </p:nvSpPr>
        <p:spPr/>
        <p:txBody>
          <a:bodyPr>
            <a:normAutofit fontScale="90000"/>
          </a:bodyPr>
          <a:lstStyle/>
          <a:p>
            <a:r>
              <a:rPr lang="en-US" dirty="0"/>
              <a:t>Example Result</a:t>
            </a:r>
          </a:p>
        </p:txBody>
      </p:sp>
      <p:pic>
        <p:nvPicPr>
          <p:cNvPr id="7" name="Picture 6">
            <a:extLst>
              <a:ext uri="{FF2B5EF4-FFF2-40B4-BE49-F238E27FC236}">
                <a16:creationId xmlns:a16="http://schemas.microsoft.com/office/drawing/2014/main" id="{9CBF3B85-644F-BC8F-F108-89396A6ED40E}"/>
              </a:ext>
            </a:extLst>
          </p:cNvPr>
          <p:cNvPicPr>
            <a:picLocks noChangeAspect="1"/>
          </p:cNvPicPr>
          <p:nvPr/>
        </p:nvPicPr>
        <p:blipFill>
          <a:blip r:embed="rId2"/>
          <a:stretch>
            <a:fillRect/>
          </a:stretch>
        </p:blipFill>
        <p:spPr>
          <a:xfrm>
            <a:off x="630351" y="1074965"/>
            <a:ext cx="2542835" cy="1238250"/>
          </a:xfrm>
          <a:prstGeom prst="rect">
            <a:avLst/>
          </a:prstGeom>
        </p:spPr>
      </p:pic>
      <p:pic>
        <p:nvPicPr>
          <p:cNvPr id="9" name="Picture 8">
            <a:extLst>
              <a:ext uri="{FF2B5EF4-FFF2-40B4-BE49-F238E27FC236}">
                <a16:creationId xmlns:a16="http://schemas.microsoft.com/office/drawing/2014/main" id="{C00DFD5F-F862-887E-39F3-45DD9636407A}"/>
              </a:ext>
            </a:extLst>
          </p:cNvPr>
          <p:cNvPicPr>
            <a:picLocks noChangeAspect="1"/>
          </p:cNvPicPr>
          <p:nvPr/>
        </p:nvPicPr>
        <p:blipFill>
          <a:blip r:embed="rId3"/>
          <a:stretch>
            <a:fillRect/>
          </a:stretch>
        </p:blipFill>
        <p:spPr>
          <a:xfrm>
            <a:off x="4051892" y="264931"/>
            <a:ext cx="3837848" cy="2490923"/>
          </a:xfrm>
          <a:prstGeom prst="rect">
            <a:avLst/>
          </a:prstGeom>
          <a:ln>
            <a:noFill/>
          </a:ln>
          <a:effectLst>
            <a:outerShdw blurRad="190500" algn="tl" rotWithShape="0">
              <a:srgbClr val="000000">
                <a:alpha val="70000"/>
              </a:srgbClr>
            </a:outerShdw>
          </a:effectLst>
        </p:spPr>
      </p:pic>
      <p:sp>
        <p:nvSpPr>
          <p:cNvPr id="10" name="Text Placeholder 2">
            <a:extLst>
              <a:ext uri="{FF2B5EF4-FFF2-40B4-BE49-F238E27FC236}">
                <a16:creationId xmlns:a16="http://schemas.microsoft.com/office/drawing/2014/main" id="{9DE1B35E-6052-C01F-960C-64BB22295E55}"/>
              </a:ext>
            </a:extLst>
          </p:cNvPr>
          <p:cNvSpPr>
            <a:spLocks noGrp="1"/>
          </p:cNvSpPr>
          <p:nvPr>
            <p:ph type="body" idx="1"/>
          </p:nvPr>
        </p:nvSpPr>
        <p:spPr>
          <a:xfrm>
            <a:off x="311700" y="2476499"/>
            <a:ext cx="2861486" cy="3398661"/>
          </a:xfrm>
        </p:spPr>
        <p:txBody>
          <a:bodyPr>
            <a:normAutofit/>
          </a:bodyPr>
          <a:lstStyle/>
          <a:p>
            <a:r>
              <a:rPr lang="en-US" sz="1400" b="1" dirty="0">
                <a:solidFill>
                  <a:schemeClr val="accent4"/>
                </a:solidFill>
              </a:rPr>
              <a:t>Accuracy</a:t>
            </a:r>
            <a:r>
              <a:rPr lang="en-US" sz="1400" dirty="0"/>
              <a:t>: Calculated via Mean Absolute Percentage Error, or </a:t>
            </a:r>
            <a:r>
              <a:rPr lang="en-US" sz="1400" b="0" dirty="0" err="1">
                <a:solidFill>
                  <a:srgbClr val="9CDCFE"/>
                </a:solidFill>
                <a:effectLst/>
                <a:latin typeface="Consolas" panose="020B0609020204030204" pitchFamily="49" charset="0"/>
              </a:rPr>
              <a:t>mape</a:t>
            </a:r>
            <a:r>
              <a:rPr lang="en-US" sz="1400" b="0" dirty="0">
                <a:solidFill>
                  <a:schemeClr val="tx2"/>
                </a:solidFill>
                <a:effectLst/>
                <a:latin typeface="Consolas" panose="020B0609020204030204" pitchFamily="49" charset="0"/>
              </a:rPr>
              <a:t>.</a:t>
            </a:r>
          </a:p>
          <a:p>
            <a:endParaRPr lang="en-US" sz="1400" dirty="0"/>
          </a:p>
          <a:p>
            <a:r>
              <a:rPr lang="en-US" sz="1400" b="1" dirty="0">
                <a:solidFill>
                  <a:schemeClr val="accent4"/>
                </a:solidFill>
              </a:rPr>
              <a:t>Buy Target</a:t>
            </a:r>
            <a:r>
              <a:rPr lang="en-US" sz="1400" dirty="0"/>
              <a:t>: if the max predicted price is higher than the final day price of the training data, return True.</a:t>
            </a:r>
          </a:p>
        </p:txBody>
      </p:sp>
      <p:pic>
        <p:nvPicPr>
          <p:cNvPr id="12" name="Picture 11">
            <a:extLst>
              <a:ext uri="{FF2B5EF4-FFF2-40B4-BE49-F238E27FC236}">
                <a16:creationId xmlns:a16="http://schemas.microsoft.com/office/drawing/2014/main" id="{F7325847-5346-9BDA-7770-A1B2B8965C51}"/>
              </a:ext>
            </a:extLst>
          </p:cNvPr>
          <p:cNvPicPr>
            <a:picLocks noChangeAspect="1"/>
          </p:cNvPicPr>
          <p:nvPr/>
        </p:nvPicPr>
        <p:blipFill>
          <a:blip r:embed="rId4"/>
          <a:stretch>
            <a:fillRect/>
          </a:stretch>
        </p:blipFill>
        <p:spPr>
          <a:xfrm>
            <a:off x="4350908" y="2873637"/>
            <a:ext cx="3323522" cy="2158531"/>
          </a:xfrm>
          <a:prstGeom prst="rect">
            <a:avLst/>
          </a:prstGeom>
        </p:spPr>
      </p:pic>
    </p:spTree>
    <p:extLst>
      <p:ext uri="{BB962C8B-B14F-4D97-AF65-F5344CB8AC3E}">
        <p14:creationId xmlns:p14="http://schemas.microsoft.com/office/powerpoint/2010/main" val="2958926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0231C7DD-FEBB-4903-EF7E-3BD0AAAF9292}"/>
              </a:ext>
            </a:extLst>
          </p:cNvPr>
          <p:cNvSpPr/>
          <p:nvPr/>
        </p:nvSpPr>
        <p:spPr>
          <a:xfrm>
            <a:off x="1111826" y="2455717"/>
            <a:ext cx="6632863" cy="2431473"/>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AC06FB-942F-3D5D-22BD-E92814D87081}"/>
              </a:ext>
            </a:extLst>
          </p:cNvPr>
          <p:cNvSpPr>
            <a:spLocks noGrp="1"/>
          </p:cNvSpPr>
          <p:nvPr>
            <p:ph type="title"/>
          </p:nvPr>
        </p:nvSpPr>
        <p:spPr/>
        <p:txBody>
          <a:bodyPr>
            <a:normAutofit fontScale="90000"/>
          </a:bodyPr>
          <a:lstStyle/>
          <a:p>
            <a:r>
              <a:rPr lang="en-US" dirty="0"/>
              <a:t>Build to Scale</a:t>
            </a:r>
          </a:p>
        </p:txBody>
      </p:sp>
      <p:sp>
        <p:nvSpPr>
          <p:cNvPr id="3" name="Text Placeholder 2">
            <a:extLst>
              <a:ext uri="{FF2B5EF4-FFF2-40B4-BE49-F238E27FC236}">
                <a16:creationId xmlns:a16="http://schemas.microsoft.com/office/drawing/2014/main" id="{7C509A9A-DB56-1964-9972-18B72ED58C81}"/>
              </a:ext>
            </a:extLst>
          </p:cNvPr>
          <p:cNvSpPr>
            <a:spLocks noGrp="1"/>
          </p:cNvSpPr>
          <p:nvPr>
            <p:ph type="body" idx="1"/>
          </p:nvPr>
        </p:nvSpPr>
        <p:spPr/>
        <p:txBody>
          <a:bodyPr/>
          <a:lstStyle/>
          <a:p>
            <a:r>
              <a:rPr lang="en-US" dirty="0"/>
              <a:t>Apply the data to every card in my dataset, with a few caveats:</a:t>
            </a:r>
          </a:p>
          <a:p>
            <a:pPr lvl="1"/>
            <a:r>
              <a:rPr lang="en-US" dirty="0"/>
              <a:t>Limit to 1 format, for simplicity</a:t>
            </a:r>
          </a:p>
          <a:p>
            <a:pPr lvl="1"/>
            <a:r>
              <a:rPr lang="en-US" dirty="0"/>
              <a:t>Remove cards with average price less than $1 from the dataset</a:t>
            </a:r>
          </a:p>
          <a:p>
            <a:pPr lvl="1"/>
            <a:r>
              <a:rPr lang="en-US" dirty="0"/>
              <a:t>Use on somewhat commonly played cards (total copies across the month of January &gt; 100).</a:t>
            </a:r>
          </a:p>
        </p:txBody>
      </p:sp>
      <p:pic>
        <p:nvPicPr>
          <p:cNvPr id="5" name="Picture 4">
            <a:extLst>
              <a:ext uri="{FF2B5EF4-FFF2-40B4-BE49-F238E27FC236}">
                <a16:creationId xmlns:a16="http://schemas.microsoft.com/office/drawing/2014/main" id="{96839E89-5A1D-748C-33D0-1CD5A6CFAC8B}"/>
              </a:ext>
            </a:extLst>
          </p:cNvPr>
          <p:cNvPicPr>
            <a:picLocks noChangeAspect="1"/>
          </p:cNvPicPr>
          <p:nvPr/>
        </p:nvPicPr>
        <p:blipFill>
          <a:blip r:embed="rId2"/>
          <a:stretch>
            <a:fillRect/>
          </a:stretch>
        </p:blipFill>
        <p:spPr>
          <a:xfrm>
            <a:off x="1442357" y="2606930"/>
            <a:ext cx="5780314" cy="1334598"/>
          </a:xfrm>
          <a:prstGeom prst="rect">
            <a:avLst/>
          </a:prstGeom>
        </p:spPr>
      </p:pic>
      <p:pic>
        <p:nvPicPr>
          <p:cNvPr id="7" name="Picture 6">
            <a:extLst>
              <a:ext uri="{FF2B5EF4-FFF2-40B4-BE49-F238E27FC236}">
                <a16:creationId xmlns:a16="http://schemas.microsoft.com/office/drawing/2014/main" id="{E4F6A2BB-B223-9E1A-65D8-1512E88D5A45}"/>
              </a:ext>
            </a:extLst>
          </p:cNvPr>
          <p:cNvPicPr>
            <a:picLocks noChangeAspect="1"/>
          </p:cNvPicPr>
          <p:nvPr/>
        </p:nvPicPr>
        <p:blipFill>
          <a:blip r:embed="rId3"/>
          <a:stretch>
            <a:fillRect/>
          </a:stretch>
        </p:blipFill>
        <p:spPr>
          <a:xfrm>
            <a:off x="2606511" y="4052129"/>
            <a:ext cx="3524126" cy="646346"/>
          </a:xfrm>
          <a:prstGeom prst="rect">
            <a:avLst/>
          </a:prstGeom>
        </p:spPr>
      </p:pic>
    </p:spTree>
    <p:extLst>
      <p:ext uri="{BB962C8B-B14F-4D97-AF65-F5344CB8AC3E}">
        <p14:creationId xmlns:p14="http://schemas.microsoft.com/office/powerpoint/2010/main" val="4123245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6E01C-156D-20B8-424D-F57871CA8771}"/>
              </a:ext>
            </a:extLst>
          </p:cNvPr>
          <p:cNvSpPr>
            <a:spLocks noGrp="1"/>
          </p:cNvSpPr>
          <p:nvPr>
            <p:ph type="title"/>
          </p:nvPr>
        </p:nvSpPr>
        <p:spPr/>
        <p:txBody>
          <a:bodyPr>
            <a:normAutofit fontScale="90000"/>
          </a:bodyPr>
          <a:lstStyle/>
          <a:p>
            <a:r>
              <a:rPr lang="en-US" dirty="0"/>
              <a:t>Real World Application</a:t>
            </a:r>
          </a:p>
        </p:txBody>
      </p:sp>
      <p:pic>
        <p:nvPicPr>
          <p:cNvPr id="5" name="Picture 4">
            <a:extLst>
              <a:ext uri="{FF2B5EF4-FFF2-40B4-BE49-F238E27FC236}">
                <a16:creationId xmlns:a16="http://schemas.microsoft.com/office/drawing/2014/main" id="{1FB0AC84-ED8E-FCF1-CE3D-DDBBF59B4690}"/>
              </a:ext>
            </a:extLst>
          </p:cNvPr>
          <p:cNvPicPr>
            <a:picLocks noChangeAspect="1"/>
          </p:cNvPicPr>
          <p:nvPr/>
        </p:nvPicPr>
        <p:blipFill>
          <a:blip r:embed="rId2"/>
          <a:stretch>
            <a:fillRect/>
          </a:stretch>
        </p:blipFill>
        <p:spPr>
          <a:xfrm>
            <a:off x="4410106" y="286707"/>
            <a:ext cx="4189607" cy="275040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grpSp>
        <p:nvGrpSpPr>
          <p:cNvPr id="10" name="Group 9">
            <a:extLst>
              <a:ext uri="{FF2B5EF4-FFF2-40B4-BE49-F238E27FC236}">
                <a16:creationId xmlns:a16="http://schemas.microsoft.com/office/drawing/2014/main" id="{CF39F576-902E-6641-6D01-A4A52606B37B}"/>
              </a:ext>
            </a:extLst>
          </p:cNvPr>
          <p:cNvGrpSpPr/>
          <p:nvPr/>
        </p:nvGrpSpPr>
        <p:grpSpPr>
          <a:xfrm>
            <a:off x="5431971" y="3311948"/>
            <a:ext cx="1799364" cy="1143059"/>
            <a:chOff x="5431971" y="3311948"/>
            <a:chExt cx="1799364" cy="1143059"/>
          </a:xfrm>
        </p:grpSpPr>
        <p:pic>
          <p:nvPicPr>
            <p:cNvPr id="7" name="Picture 6">
              <a:extLst>
                <a:ext uri="{FF2B5EF4-FFF2-40B4-BE49-F238E27FC236}">
                  <a16:creationId xmlns:a16="http://schemas.microsoft.com/office/drawing/2014/main" id="{05E14BD0-9DF0-FC0C-256D-95268C4D0D5E}"/>
                </a:ext>
              </a:extLst>
            </p:cNvPr>
            <p:cNvPicPr>
              <a:picLocks noChangeAspect="1"/>
            </p:cNvPicPr>
            <p:nvPr/>
          </p:nvPicPr>
          <p:blipFill>
            <a:blip r:embed="rId3"/>
            <a:stretch>
              <a:fillRect/>
            </a:stretch>
          </p:blipFill>
          <p:spPr>
            <a:xfrm>
              <a:off x="5472295" y="3311948"/>
              <a:ext cx="1759040" cy="1143059"/>
            </a:xfrm>
            <a:prstGeom prst="rect">
              <a:avLst/>
            </a:prstGeom>
          </p:spPr>
        </p:pic>
        <p:sp>
          <p:nvSpPr>
            <p:cNvPr id="8" name="Rectangle: Rounded Corners 7">
              <a:extLst>
                <a:ext uri="{FF2B5EF4-FFF2-40B4-BE49-F238E27FC236}">
                  <a16:creationId xmlns:a16="http://schemas.microsoft.com/office/drawing/2014/main" id="{814BA9E0-5C42-A3F7-B2B6-395B8A3E2E40}"/>
                </a:ext>
              </a:extLst>
            </p:cNvPr>
            <p:cNvSpPr/>
            <p:nvPr/>
          </p:nvSpPr>
          <p:spPr>
            <a:xfrm>
              <a:off x="5431971" y="4245428"/>
              <a:ext cx="1799364" cy="209579"/>
            </a:xfrm>
            <a:prstGeom prst="roundRect">
              <a:avLst/>
            </a:prstGeom>
            <a:solidFill>
              <a:srgbClr val="63BE7B">
                <a:alpha val="1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 Placeholder 2">
            <a:extLst>
              <a:ext uri="{FF2B5EF4-FFF2-40B4-BE49-F238E27FC236}">
                <a16:creationId xmlns:a16="http://schemas.microsoft.com/office/drawing/2014/main" id="{C362B2D7-A21F-45FC-44F8-9C18EA1EB3AB}"/>
              </a:ext>
            </a:extLst>
          </p:cNvPr>
          <p:cNvSpPr>
            <a:spLocks noGrp="1"/>
          </p:cNvSpPr>
          <p:nvPr>
            <p:ph type="body" idx="1"/>
          </p:nvPr>
        </p:nvSpPr>
        <p:spPr>
          <a:xfrm>
            <a:off x="311700" y="1152474"/>
            <a:ext cx="3574500" cy="3229025"/>
          </a:xfrm>
        </p:spPr>
        <p:txBody>
          <a:bodyPr>
            <a:normAutofit fontScale="85000" lnSpcReduction="10000"/>
          </a:bodyPr>
          <a:lstStyle/>
          <a:p>
            <a:r>
              <a:rPr lang="en-US" dirty="0"/>
              <a:t>Trained on data from 1/1/24 to 1/27/24. </a:t>
            </a:r>
          </a:p>
          <a:p>
            <a:endParaRPr lang="en-US" dirty="0"/>
          </a:p>
          <a:p>
            <a:r>
              <a:rPr lang="en-US" dirty="0"/>
              <a:t>Used the model to give buy targets for 3 days in the future. </a:t>
            </a:r>
          </a:p>
          <a:p>
            <a:endParaRPr lang="en-US" dirty="0"/>
          </a:p>
          <a:p>
            <a:r>
              <a:rPr lang="en-US" dirty="0"/>
              <a:t>Pulled the list prices from 1/30/24, and calculated theoretical profits if I had “day traded” what the model suggested.</a:t>
            </a:r>
          </a:p>
          <a:p>
            <a:pPr marL="114300" indent="0">
              <a:buNone/>
            </a:pPr>
            <a:endParaRPr lang="en-US" dirty="0"/>
          </a:p>
          <a:p>
            <a:r>
              <a:rPr lang="en-US" dirty="0"/>
              <a:t>Profit!</a:t>
            </a:r>
          </a:p>
        </p:txBody>
      </p:sp>
    </p:spTree>
    <p:extLst>
      <p:ext uri="{BB962C8B-B14F-4D97-AF65-F5344CB8AC3E}">
        <p14:creationId xmlns:p14="http://schemas.microsoft.com/office/powerpoint/2010/main" val="39888469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3"/>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Questions?</a:t>
            </a:r>
            <a:endParaRPr/>
          </a:p>
        </p:txBody>
      </p:sp>
      <p:pic>
        <p:nvPicPr>
          <p:cNvPr id="222" name="Google Shape;222;p33"/>
          <p:cNvPicPr preferRelativeResize="0"/>
          <p:nvPr/>
        </p:nvPicPr>
        <p:blipFill>
          <a:blip r:embed="rId3">
            <a:alphaModFix/>
          </a:blip>
          <a:stretch>
            <a:fillRect/>
          </a:stretch>
        </p:blipFill>
        <p:spPr>
          <a:xfrm>
            <a:off x="3168650" y="139325"/>
            <a:ext cx="2806689" cy="39257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Appendix</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Tournament, Card, and Pricing Data</a:t>
            </a:r>
            <a:endParaRPr/>
          </a:p>
        </p:txBody>
      </p:sp>
      <p:sp>
        <p:nvSpPr>
          <p:cNvPr id="82" name="Google Shape;82;p17"/>
          <p:cNvSpPr txBox="1">
            <a:spLocks noGrp="1"/>
          </p:cNvSpPr>
          <p:nvPr>
            <p:ph type="body" idx="1"/>
          </p:nvPr>
        </p:nvSpPr>
        <p:spPr>
          <a:xfrm>
            <a:off x="311700" y="1389600"/>
            <a:ext cx="2992500" cy="3179400"/>
          </a:xfrm>
          <a:prstGeom prst="rect">
            <a:avLst/>
          </a:prstGeom>
        </p:spPr>
        <p:txBody>
          <a:bodyPr spcFirstLastPara="1" wrap="square" lIns="91425" tIns="91425" rIns="91425" bIns="91425" anchor="t" anchorCtr="0">
            <a:normAutofit/>
          </a:bodyPr>
          <a:lstStyle/>
          <a:p>
            <a:pPr marL="457200" lvl="0" indent="-304800" algn="l" rtl="0">
              <a:spcBef>
                <a:spcPts val="0"/>
              </a:spcBef>
              <a:spcAft>
                <a:spcPts val="0"/>
              </a:spcAft>
              <a:buSzPts val="1200"/>
              <a:buChar char="●"/>
            </a:pPr>
            <a:r>
              <a:rPr lang="en"/>
              <a:t>Results from tournaments held on Magic: The Gathering Online (MTGO) are publicly available on </a:t>
            </a:r>
            <a:r>
              <a:rPr lang="en" u="sng">
                <a:solidFill>
                  <a:schemeClr val="hlink"/>
                </a:solidFill>
                <a:hlinkClick r:id="rId3"/>
              </a:rPr>
              <a:t>https://www.mtgo.com/decklists</a:t>
            </a:r>
            <a:r>
              <a:rPr lang="en"/>
              <a:t>.</a:t>
            </a:r>
            <a:br>
              <a:rPr lang="en"/>
            </a:br>
            <a:r>
              <a:rPr lang="en"/>
              <a:t> </a:t>
            </a:r>
            <a:endParaRPr/>
          </a:p>
          <a:p>
            <a:pPr marL="457200" lvl="0" indent="-304800" algn="l" rtl="0">
              <a:spcBef>
                <a:spcPts val="0"/>
              </a:spcBef>
              <a:spcAft>
                <a:spcPts val="0"/>
              </a:spcAft>
              <a:buSzPts val="1200"/>
              <a:buChar char="●"/>
            </a:pPr>
            <a:r>
              <a:rPr lang="en"/>
              <a:t>Bots buy and sell cards on MTGO. </a:t>
            </a:r>
            <a:r>
              <a:rPr lang="en" u="sng">
                <a:solidFill>
                  <a:schemeClr val="hlink"/>
                </a:solidFill>
                <a:hlinkClick r:id="rId4"/>
              </a:rPr>
              <a:t>Goatbots.com</a:t>
            </a:r>
            <a:r>
              <a:rPr lang="en"/>
              <a:t> is one of the largest dealers, and they generally set the market for card valuation. </a:t>
            </a:r>
            <a:br>
              <a:rPr lang="en"/>
            </a:br>
            <a:endParaRPr/>
          </a:p>
          <a:p>
            <a:pPr marL="457200" lvl="0" indent="-304800" algn="l" rtl="0">
              <a:spcBef>
                <a:spcPts val="0"/>
              </a:spcBef>
              <a:spcAft>
                <a:spcPts val="0"/>
              </a:spcAft>
              <a:buSzPts val="1200"/>
              <a:buChar char="●"/>
            </a:pPr>
            <a:r>
              <a:rPr lang="en"/>
              <a:t>Card metadata available through the MTG API: </a:t>
            </a:r>
            <a:r>
              <a:rPr lang="en" u="sng">
                <a:solidFill>
                  <a:schemeClr val="hlink"/>
                </a:solidFill>
                <a:hlinkClick r:id="rId5"/>
              </a:rPr>
              <a:t>https://docs.magicthegathering.io/</a:t>
            </a:r>
            <a:endParaRPr/>
          </a:p>
        </p:txBody>
      </p:sp>
      <p:pic>
        <p:nvPicPr>
          <p:cNvPr id="83" name="Google Shape;83;p17"/>
          <p:cNvPicPr preferRelativeResize="0"/>
          <p:nvPr/>
        </p:nvPicPr>
        <p:blipFill>
          <a:blip r:embed="rId6">
            <a:alphaModFix/>
          </a:blip>
          <a:stretch>
            <a:fillRect/>
          </a:stretch>
        </p:blipFill>
        <p:spPr>
          <a:xfrm>
            <a:off x="3636642" y="517500"/>
            <a:ext cx="5037458" cy="2977976"/>
          </a:xfrm>
          <a:prstGeom prst="rect">
            <a:avLst/>
          </a:prstGeom>
          <a:noFill/>
          <a:ln>
            <a:noFill/>
          </a:ln>
        </p:spPr>
      </p:pic>
      <p:pic>
        <p:nvPicPr>
          <p:cNvPr id="84" name="Google Shape;84;p17"/>
          <p:cNvPicPr preferRelativeResize="0"/>
          <p:nvPr/>
        </p:nvPicPr>
        <p:blipFill>
          <a:blip r:embed="rId7">
            <a:alphaModFix/>
          </a:blip>
          <a:stretch>
            <a:fillRect/>
          </a:stretch>
        </p:blipFill>
        <p:spPr>
          <a:xfrm>
            <a:off x="3862650" y="3647875"/>
            <a:ext cx="4675723" cy="1105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229150" y="273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1 - Data Scraping</a:t>
            </a:r>
            <a:endParaRPr/>
          </a:p>
        </p:txBody>
      </p:sp>
      <p:sp>
        <p:nvSpPr>
          <p:cNvPr id="95" name="Google Shape;95;p19"/>
          <p:cNvSpPr txBox="1">
            <a:spLocks noGrp="1"/>
          </p:cNvSpPr>
          <p:nvPr>
            <p:ph type="body" idx="1"/>
          </p:nvPr>
        </p:nvSpPr>
        <p:spPr>
          <a:xfrm>
            <a:off x="311700" y="1152475"/>
            <a:ext cx="2859000" cy="3416400"/>
          </a:xfrm>
          <a:prstGeom prst="rect">
            <a:avLst/>
          </a:prstGeom>
        </p:spPr>
        <p:txBody>
          <a:bodyPr spcFirstLastPara="1" wrap="square" lIns="91425" tIns="91425" rIns="91425" bIns="91425" anchor="t" anchorCtr="0">
            <a:normAutofit fontScale="70000" lnSpcReduction="20000"/>
          </a:bodyPr>
          <a:lstStyle/>
          <a:p>
            <a:pPr marL="457200" lvl="0" indent="-317182" algn="l" rtl="0">
              <a:spcBef>
                <a:spcPts val="0"/>
              </a:spcBef>
              <a:spcAft>
                <a:spcPts val="0"/>
              </a:spcAft>
              <a:buSzPct val="100000"/>
              <a:buChar char="●"/>
            </a:pPr>
            <a:r>
              <a:rPr lang="en"/>
              <a:t>Use Python with </a:t>
            </a:r>
            <a:r>
              <a:rPr lang="en" b="1">
                <a:solidFill>
                  <a:schemeClr val="accent2"/>
                </a:solidFill>
              </a:rPr>
              <a:t>BeautifulSoup</a:t>
            </a:r>
            <a:r>
              <a:rPr lang="en"/>
              <a:t> to scrape decklist data from </a:t>
            </a:r>
            <a:r>
              <a:rPr lang="en" u="sng">
                <a:solidFill>
                  <a:schemeClr val="hlink"/>
                </a:solidFill>
                <a:hlinkClick r:id="rId3"/>
              </a:rPr>
              <a:t>https://www.mtgo.com/decklists</a:t>
            </a:r>
            <a:r>
              <a:rPr lang="en"/>
              <a:t> for January 2024 YTD. These are all decks that went 5-0, and establishes the metagame.</a:t>
            </a:r>
            <a:br>
              <a:rPr lang="en"/>
            </a:br>
            <a:endParaRPr/>
          </a:p>
          <a:p>
            <a:pPr marL="457200" lvl="0" indent="-317182" algn="l" rtl="0">
              <a:spcBef>
                <a:spcPts val="0"/>
              </a:spcBef>
              <a:spcAft>
                <a:spcPts val="0"/>
              </a:spcAft>
              <a:buSzPct val="100000"/>
              <a:buChar char="●"/>
            </a:pPr>
            <a:r>
              <a:rPr lang="en"/>
              <a:t>Build </a:t>
            </a:r>
            <a:r>
              <a:rPr lang="en" b="1">
                <a:solidFill>
                  <a:schemeClr val="accent2"/>
                </a:solidFill>
              </a:rPr>
              <a:t>dataframes</a:t>
            </a:r>
            <a:r>
              <a:rPr lang="en"/>
              <a:t> in Python with </a:t>
            </a:r>
            <a:r>
              <a:rPr lang="en" b="1">
                <a:solidFill>
                  <a:schemeClr val="accent2"/>
                </a:solidFill>
              </a:rPr>
              <a:t>Pandas</a:t>
            </a:r>
            <a:r>
              <a:rPr lang="en"/>
              <a:t> with event, deck, and card information.</a:t>
            </a:r>
            <a:br>
              <a:rPr lang="en"/>
            </a:br>
            <a:endParaRPr/>
          </a:p>
          <a:p>
            <a:pPr marL="457200" lvl="0" indent="-317182" algn="l" rtl="0">
              <a:spcBef>
                <a:spcPts val="0"/>
              </a:spcBef>
              <a:spcAft>
                <a:spcPts val="0"/>
              </a:spcAft>
              <a:buSzPct val="100000"/>
              <a:buChar char="●"/>
            </a:pPr>
            <a:r>
              <a:rPr lang="en"/>
              <a:t>Keep in mind </a:t>
            </a:r>
            <a:r>
              <a:rPr lang="en" b="1">
                <a:solidFill>
                  <a:schemeClr val="accent2"/>
                </a:solidFill>
              </a:rPr>
              <a:t>unique IDs</a:t>
            </a:r>
            <a:r>
              <a:rPr lang="en"/>
              <a:t> to be used as </a:t>
            </a:r>
            <a:r>
              <a:rPr lang="en" b="1">
                <a:solidFill>
                  <a:schemeClr val="accent2"/>
                </a:solidFill>
              </a:rPr>
              <a:t>primary keys</a:t>
            </a:r>
            <a:r>
              <a:rPr lang="en"/>
              <a:t> later across tables.</a:t>
            </a:r>
            <a:endParaRPr/>
          </a:p>
        </p:txBody>
      </p:sp>
      <p:sp>
        <p:nvSpPr>
          <p:cNvPr id="96" name="Google Shape;96;p19"/>
          <p:cNvSpPr txBox="1">
            <a:spLocks noGrp="1"/>
          </p:cNvSpPr>
          <p:nvPr>
            <p:ph type="title"/>
          </p:nvPr>
        </p:nvSpPr>
        <p:spPr>
          <a:xfrm>
            <a:off x="0" y="0"/>
            <a:ext cx="7951800" cy="53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220"/>
              <a:t>Dataset and Process</a:t>
            </a:r>
            <a:endParaRPr sz="1220"/>
          </a:p>
        </p:txBody>
      </p:sp>
      <p:pic>
        <p:nvPicPr>
          <p:cNvPr id="97" name="Google Shape;97;p19"/>
          <p:cNvPicPr preferRelativeResize="0"/>
          <p:nvPr/>
        </p:nvPicPr>
        <p:blipFill>
          <a:blip r:embed="rId4">
            <a:alphaModFix/>
          </a:blip>
          <a:stretch>
            <a:fillRect/>
          </a:stretch>
        </p:blipFill>
        <p:spPr>
          <a:xfrm>
            <a:off x="3309150" y="197375"/>
            <a:ext cx="2352425" cy="2830677"/>
          </a:xfrm>
          <a:prstGeom prst="rect">
            <a:avLst/>
          </a:prstGeom>
          <a:noFill/>
          <a:ln>
            <a:noFill/>
          </a:ln>
        </p:spPr>
      </p:pic>
      <p:pic>
        <p:nvPicPr>
          <p:cNvPr id="98" name="Google Shape;98;p19"/>
          <p:cNvPicPr preferRelativeResize="0"/>
          <p:nvPr/>
        </p:nvPicPr>
        <p:blipFill>
          <a:blip r:embed="rId5">
            <a:alphaModFix/>
          </a:blip>
          <a:stretch>
            <a:fillRect/>
          </a:stretch>
        </p:blipFill>
        <p:spPr>
          <a:xfrm>
            <a:off x="5290800" y="615825"/>
            <a:ext cx="2060426" cy="4068624"/>
          </a:xfrm>
          <a:prstGeom prst="rect">
            <a:avLst/>
          </a:prstGeom>
          <a:noFill/>
          <a:ln>
            <a:noFill/>
          </a:ln>
        </p:spPr>
      </p:pic>
      <p:pic>
        <p:nvPicPr>
          <p:cNvPr id="99" name="Google Shape;99;p19"/>
          <p:cNvPicPr preferRelativeResize="0"/>
          <p:nvPr/>
        </p:nvPicPr>
        <p:blipFill>
          <a:blip r:embed="rId6">
            <a:alphaModFix/>
          </a:blip>
          <a:stretch>
            <a:fillRect/>
          </a:stretch>
        </p:blipFill>
        <p:spPr>
          <a:xfrm>
            <a:off x="6609425" y="1399150"/>
            <a:ext cx="2534576" cy="1499907"/>
          </a:xfrm>
          <a:prstGeom prst="rect">
            <a:avLst/>
          </a:prstGeom>
          <a:noFill/>
          <a:ln>
            <a:noFill/>
          </a:ln>
        </p:spPr>
      </p:pic>
      <p:cxnSp>
        <p:nvCxnSpPr>
          <p:cNvPr id="100" name="Google Shape;100;p19"/>
          <p:cNvCxnSpPr/>
          <p:nvPr/>
        </p:nvCxnSpPr>
        <p:spPr>
          <a:xfrm>
            <a:off x="4246750" y="3224550"/>
            <a:ext cx="0" cy="1164000"/>
          </a:xfrm>
          <a:prstGeom prst="straightConnector1">
            <a:avLst/>
          </a:prstGeom>
          <a:noFill/>
          <a:ln w="38100" cap="flat" cmpd="sng">
            <a:solidFill>
              <a:schemeClr val="accent2"/>
            </a:solidFill>
            <a:prstDash val="solid"/>
            <a:round/>
            <a:headEnd type="none" w="med" len="med"/>
            <a:tailEnd type="none" w="med" len="med"/>
          </a:ln>
        </p:spPr>
      </p:cxnSp>
      <p:cxnSp>
        <p:nvCxnSpPr>
          <p:cNvPr id="101" name="Google Shape;101;p19"/>
          <p:cNvCxnSpPr/>
          <p:nvPr/>
        </p:nvCxnSpPr>
        <p:spPr>
          <a:xfrm>
            <a:off x="4246750" y="4374525"/>
            <a:ext cx="892200" cy="0"/>
          </a:xfrm>
          <a:prstGeom prst="straightConnector1">
            <a:avLst/>
          </a:prstGeom>
          <a:noFill/>
          <a:ln w="38100" cap="flat" cmpd="sng">
            <a:solidFill>
              <a:schemeClr val="accent2"/>
            </a:solidFill>
            <a:prstDash val="solid"/>
            <a:round/>
            <a:headEnd type="none" w="med" len="med"/>
            <a:tailEnd type="triangle" w="med" len="med"/>
          </a:ln>
        </p:spPr>
      </p:cxnSp>
      <p:cxnSp>
        <p:nvCxnSpPr>
          <p:cNvPr id="102" name="Google Shape;102;p19"/>
          <p:cNvCxnSpPr/>
          <p:nvPr/>
        </p:nvCxnSpPr>
        <p:spPr>
          <a:xfrm>
            <a:off x="7577726" y="4388461"/>
            <a:ext cx="864300" cy="0"/>
          </a:xfrm>
          <a:prstGeom prst="straightConnector1">
            <a:avLst/>
          </a:prstGeom>
          <a:noFill/>
          <a:ln w="38100" cap="flat" cmpd="sng">
            <a:solidFill>
              <a:schemeClr val="accent2"/>
            </a:solidFill>
            <a:prstDash val="solid"/>
            <a:round/>
            <a:headEnd type="none" w="med" len="med"/>
            <a:tailEnd type="none" w="med" len="med"/>
          </a:ln>
        </p:spPr>
      </p:cxnSp>
      <p:cxnSp>
        <p:nvCxnSpPr>
          <p:cNvPr id="103" name="Google Shape;103;p19"/>
          <p:cNvCxnSpPr/>
          <p:nvPr/>
        </p:nvCxnSpPr>
        <p:spPr>
          <a:xfrm rot="10800000">
            <a:off x="8427525" y="3189800"/>
            <a:ext cx="0" cy="1212600"/>
          </a:xfrm>
          <a:prstGeom prst="straightConnector1">
            <a:avLst/>
          </a:prstGeom>
          <a:noFill/>
          <a:ln w="38100" cap="flat" cmpd="sng">
            <a:solidFill>
              <a:schemeClr val="accent2"/>
            </a:solidFill>
            <a:prstDash val="solid"/>
            <a:round/>
            <a:headEnd type="none" w="med" len="med"/>
            <a:tailEnd type="triangle" w="med" len="med"/>
          </a:ln>
        </p:spPr>
      </p:cxnSp>
      <p:sp>
        <p:nvSpPr>
          <p:cNvPr id="104" name="Google Shape;104;p19"/>
          <p:cNvSpPr txBox="1"/>
          <p:nvPr/>
        </p:nvSpPr>
        <p:spPr>
          <a:xfrm>
            <a:off x="3933125" y="4374525"/>
            <a:ext cx="1373100" cy="42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lt2"/>
                </a:solidFill>
              </a:rPr>
              <a:t>Loop through each tournament event</a:t>
            </a:r>
            <a:endParaRPr sz="1000">
              <a:solidFill>
                <a:schemeClr val="lt2"/>
              </a:solidFill>
            </a:endParaRPr>
          </a:p>
        </p:txBody>
      </p:sp>
      <p:sp>
        <p:nvSpPr>
          <p:cNvPr id="105" name="Google Shape;105;p19"/>
          <p:cNvSpPr txBox="1"/>
          <p:nvPr/>
        </p:nvSpPr>
        <p:spPr>
          <a:xfrm>
            <a:off x="7350664" y="4374536"/>
            <a:ext cx="1373100" cy="42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lt2"/>
                </a:solidFill>
              </a:rPr>
              <a:t>Store decklists as a list for each event</a:t>
            </a:r>
            <a:endParaRPr sz="1000">
              <a:solidFill>
                <a:schemeClr val="lt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229150" y="273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2 - Decklist Cleaning</a:t>
            </a:r>
            <a:endParaRPr/>
          </a:p>
        </p:txBody>
      </p:sp>
      <p:sp>
        <p:nvSpPr>
          <p:cNvPr id="111" name="Google Shape;111;p20"/>
          <p:cNvSpPr txBox="1">
            <a:spLocks noGrp="1"/>
          </p:cNvSpPr>
          <p:nvPr>
            <p:ph type="body" idx="1"/>
          </p:nvPr>
        </p:nvSpPr>
        <p:spPr>
          <a:xfrm>
            <a:off x="311700" y="1152475"/>
            <a:ext cx="2859000" cy="3416400"/>
          </a:xfrm>
          <a:prstGeom prst="rect">
            <a:avLst/>
          </a:prstGeom>
        </p:spPr>
        <p:txBody>
          <a:bodyPr spcFirstLastPara="1" wrap="square" lIns="91425" tIns="91425" rIns="91425" bIns="91425" anchor="t" anchorCtr="0">
            <a:normAutofit fontScale="92500"/>
          </a:bodyPr>
          <a:lstStyle/>
          <a:p>
            <a:pPr marL="457200" lvl="0" indent="-342900" algn="l" rtl="0">
              <a:spcBef>
                <a:spcPts val="0"/>
              </a:spcBef>
              <a:spcAft>
                <a:spcPts val="0"/>
              </a:spcAft>
              <a:buSzPts val="1800"/>
              <a:buChar char="●"/>
            </a:pPr>
            <a:r>
              <a:rPr lang="en"/>
              <a:t>Parse out each card and the number of copies.</a:t>
            </a:r>
            <a:br>
              <a:rPr lang="en"/>
            </a:br>
            <a:endParaRPr/>
          </a:p>
          <a:p>
            <a:pPr marL="457200" lvl="0" indent="-342900" algn="l" rtl="0">
              <a:spcBef>
                <a:spcPts val="0"/>
              </a:spcBef>
              <a:spcAft>
                <a:spcPts val="0"/>
              </a:spcAft>
              <a:buSzPts val="1800"/>
              <a:buChar char="●"/>
            </a:pPr>
            <a:r>
              <a:rPr lang="en"/>
              <a:t>Had to return to this a number of times once I started interacting with the MTG API for card information due to discrepancies in card name formatting. </a:t>
            </a:r>
            <a:endParaRPr/>
          </a:p>
        </p:txBody>
      </p:sp>
      <p:sp>
        <p:nvSpPr>
          <p:cNvPr id="112" name="Google Shape;112;p20"/>
          <p:cNvSpPr txBox="1">
            <a:spLocks noGrp="1"/>
          </p:cNvSpPr>
          <p:nvPr>
            <p:ph type="title"/>
          </p:nvPr>
        </p:nvSpPr>
        <p:spPr>
          <a:xfrm>
            <a:off x="0" y="0"/>
            <a:ext cx="7951800" cy="53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220"/>
              <a:t>Dataset and Process</a:t>
            </a:r>
            <a:endParaRPr sz="1220"/>
          </a:p>
        </p:txBody>
      </p:sp>
      <p:pic>
        <p:nvPicPr>
          <p:cNvPr id="113" name="Google Shape;113;p20"/>
          <p:cNvPicPr preferRelativeResize="0"/>
          <p:nvPr/>
        </p:nvPicPr>
        <p:blipFill>
          <a:blip r:embed="rId3">
            <a:alphaModFix/>
          </a:blip>
          <a:stretch>
            <a:fillRect/>
          </a:stretch>
        </p:blipFill>
        <p:spPr>
          <a:xfrm>
            <a:off x="3556775" y="785850"/>
            <a:ext cx="2577399" cy="1525250"/>
          </a:xfrm>
          <a:prstGeom prst="rect">
            <a:avLst/>
          </a:prstGeom>
          <a:noFill/>
          <a:ln>
            <a:noFill/>
          </a:ln>
        </p:spPr>
      </p:pic>
      <p:pic>
        <p:nvPicPr>
          <p:cNvPr id="114" name="Google Shape;114;p20"/>
          <p:cNvPicPr preferRelativeResize="0"/>
          <p:nvPr/>
        </p:nvPicPr>
        <p:blipFill>
          <a:blip r:embed="rId4">
            <a:alphaModFix/>
          </a:blip>
          <a:stretch>
            <a:fillRect/>
          </a:stretch>
        </p:blipFill>
        <p:spPr>
          <a:xfrm>
            <a:off x="5379100" y="1961700"/>
            <a:ext cx="2765370" cy="2527599"/>
          </a:xfrm>
          <a:prstGeom prst="rect">
            <a:avLst/>
          </a:prstGeom>
          <a:noFill/>
          <a:ln>
            <a:noFill/>
          </a:ln>
        </p:spPr>
      </p:pic>
      <p:cxnSp>
        <p:nvCxnSpPr>
          <p:cNvPr id="115" name="Google Shape;115;p20"/>
          <p:cNvCxnSpPr/>
          <p:nvPr/>
        </p:nvCxnSpPr>
        <p:spPr>
          <a:xfrm>
            <a:off x="4246750" y="2614950"/>
            <a:ext cx="0" cy="1164000"/>
          </a:xfrm>
          <a:prstGeom prst="straightConnector1">
            <a:avLst/>
          </a:prstGeom>
          <a:noFill/>
          <a:ln w="38100" cap="flat" cmpd="sng">
            <a:solidFill>
              <a:schemeClr val="accent2"/>
            </a:solidFill>
            <a:prstDash val="solid"/>
            <a:round/>
            <a:headEnd type="none" w="med" len="med"/>
            <a:tailEnd type="none" w="med" len="med"/>
          </a:ln>
        </p:spPr>
      </p:cxnSp>
      <p:cxnSp>
        <p:nvCxnSpPr>
          <p:cNvPr id="116" name="Google Shape;116;p20"/>
          <p:cNvCxnSpPr/>
          <p:nvPr/>
        </p:nvCxnSpPr>
        <p:spPr>
          <a:xfrm>
            <a:off x="4246750" y="3764925"/>
            <a:ext cx="892200" cy="0"/>
          </a:xfrm>
          <a:prstGeom prst="straightConnector1">
            <a:avLst/>
          </a:prstGeom>
          <a:noFill/>
          <a:ln w="38100" cap="flat" cmpd="sng">
            <a:solidFill>
              <a:schemeClr val="accent2"/>
            </a:solidFill>
            <a:prstDash val="solid"/>
            <a:round/>
            <a:headEnd type="none" w="med" len="med"/>
            <a:tailEnd type="triangle" w="med" len="med"/>
          </a:ln>
        </p:spPr>
      </p:cxnSp>
      <p:sp>
        <p:nvSpPr>
          <p:cNvPr id="117" name="Google Shape;117;p20"/>
          <p:cNvSpPr txBox="1"/>
          <p:nvPr/>
        </p:nvSpPr>
        <p:spPr>
          <a:xfrm>
            <a:off x="3933125" y="3764925"/>
            <a:ext cx="1373100" cy="42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lt2"/>
                </a:solidFill>
              </a:rPr>
              <a:t>Loop through each deck</a:t>
            </a:r>
            <a:endParaRPr sz="1000">
              <a:solidFill>
                <a:schemeClr val="lt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1"/>
          <p:cNvSpPr txBox="1">
            <a:spLocks noGrp="1"/>
          </p:cNvSpPr>
          <p:nvPr>
            <p:ph type="title"/>
          </p:nvPr>
        </p:nvSpPr>
        <p:spPr>
          <a:xfrm>
            <a:off x="229150" y="273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3 - API Testing - Retrieve Card Metadata</a:t>
            </a:r>
            <a:endParaRPr/>
          </a:p>
        </p:txBody>
      </p:sp>
      <p:sp>
        <p:nvSpPr>
          <p:cNvPr id="123" name="Google Shape;123;p21"/>
          <p:cNvSpPr txBox="1">
            <a:spLocks noGrp="1"/>
          </p:cNvSpPr>
          <p:nvPr>
            <p:ph type="body" idx="1"/>
          </p:nvPr>
        </p:nvSpPr>
        <p:spPr>
          <a:xfrm>
            <a:off x="311700" y="1152475"/>
            <a:ext cx="28590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Use the </a:t>
            </a:r>
            <a:r>
              <a:rPr lang="en" b="1">
                <a:solidFill>
                  <a:schemeClr val="accent2"/>
                </a:solidFill>
              </a:rPr>
              <a:t>MTG API</a:t>
            </a:r>
            <a:r>
              <a:rPr lang="en"/>
              <a:t> via Python package </a:t>
            </a:r>
            <a:r>
              <a:rPr lang="en" b="1">
                <a:solidFill>
                  <a:schemeClr val="accent2"/>
                </a:solidFill>
              </a:rPr>
              <a:t>mtgsdk</a:t>
            </a:r>
            <a:r>
              <a:rPr lang="en">
                <a:solidFill>
                  <a:schemeClr val="accent2"/>
                </a:solidFill>
              </a:rPr>
              <a:t>.</a:t>
            </a:r>
            <a:endParaRPr>
              <a:solidFill>
                <a:schemeClr val="accent2"/>
              </a:solidFill>
            </a:endParaRPr>
          </a:p>
        </p:txBody>
      </p:sp>
      <p:sp>
        <p:nvSpPr>
          <p:cNvPr id="124" name="Google Shape;124;p21"/>
          <p:cNvSpPr txBox="1">
            <a:spLocks noGrp="1"/>
          </p:cNvSpPr>
          <p:nvPr>
            <p:ph type="title"/>
          </p:nvPr>
        </p:nvSpPr>
        <p:spPr>
          <a:xfrm>
            <a:off x="0" y="0"/>
            <a:ext cx="7951800" cy="53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220"/>
              <a:t>Dataset and Process</a:t>
            </a:r>
            <a:endParaRPr sz="1220"/>
          </a:p>
        </p:txBody>
      </p:sp>
      <p:pic>
        <p:nvPicPr>
          <p:cNvPr id="125" name="Google Shape;125;p21"/>
          <p:cNvPicPr preferRelativeResize="0"/>
          <p:nvPr/>
        </p:nvPicPr>
        <p:blipFill>
          <a:blip r:embed="rId3">
            <a:alphaModFix/>
          </a:blip>
          <a:stretch>
            <a:fillRect/>
          </a:stretch>
        </p:blipFill>
        <p:spPr>
          <a:xfrm>
            <a:off x="1358225" y="2571750"/>
            <a:ext cx="1622674" cy="1587250"/>
          </a:xfrm>
          <a:prstGeom prst="rect">
            <a:avLst/>
          </a:prstGeom>
          <a:noFill/>
          <a:ln>
            <a:noFill/>
          </a:ln>
        </p:spPr>
      </p:pic>
      <p:pic>
        <p:nvPicPr>
          <p:cNvPr id="126" name="Google Shape;126;p21"/>
          <p:cNvPicPr preferRelativeResize="0"/>
          <p:nvPr/>
        </p:nvPicPr>
        <p:blipFill>
          <a:blip r:embed="rId4">
            <a:alphaModFix/>
          </a:blip>
          <a:stretch>
            <a:fillRect/>
          </a:stretch>
        </p:blipFill>
        <p:spPr>
          <a:xfrm>
            <a:off x="4251100" y="1103375"/>
            <a:ext cx="3961950" cy="2518600"/>
          </a:xfrm>
          <a:prstGeom prst="rect">
            <a:avLst/>
          </a:prstGeom>
          <a:noFill/>
          <a:ln>
            <a:noFill/>
          </a:ln>
        </p:spPr>
      </p:pic>
      <p:cxnSp>
        <p:nvCxnSpPr>
          <p:cNvPr id="127" name="Google Shape;127;p21"/>
          <p:cNvCxnSpPr/>
          <p:nvPr/>
        </p:nvCxnSpPr>
        <p:spPr>
          <a:xfrm>
            <a:off x="3208300" y="3329100"/>
            <a:ext cx="815400" cy="0"/>
          </a:xfrm>
          <a:prstGeom prst="straightConnector1">
            <a:avLst/>
          </a:prstGeom>
          <a:noFill/>
          <a:ln w="38100" cap="flat" cmpd="sng">
            <a:solidFill>
              <a:schemeClr val="accent2"/>
            </a:solidFill>
            <a:prstDash val="solid"/>
            <a:round/>
            <a:headEnd type="none" w="med" len="med"/>
            <a:tailEnd type="triangl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Project Background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2"/>
          <p:cNvSpPr txBox="1">
            <a:spLocks noGrp="1"/>
          </p:cNvSpPr>
          <p:nvPr>
            <p:ph type="title"/>
          </p:nvPr>
        </p:nvSpPr>
        <p:spPr>
          <a:xfrm>
            <a:off x="229150" y="273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4 - Store Card Metadata</a:t>
            </a:r>
            <a:endParaRPr/>
          </a:p>
        </p:txBody>
      </p:sp>
      <p:sp>
        <p:nvSpPr>
          <p:cNvPr id="133" name="Google Shape;133;p22"/>
          <p:cNvSpPr txBox="1">
            <a:spLocks noGrp="1"/>
          </p:cNvSpPr>
          <p:nvPr>
            <p:ph type="body" idx="1"/>
          </p:nvPr>
        </p:nvSpPr>
        <p:spPr>
          <a:xfrm>
            <a:off x="311700" y="1152475"/>
            <a:ext cx="2859000" cy="3416400"/>
          </a:xfrm>
          <a:prstGeom prst="rect">
            <a:avLst/>
          </a:prstGeom>
        </p:spPr>
        <p:txBody>
          <a:bodyPr spcFirstLastPara="1" wrap="square" lIns="91425" tIns="91425" rIns="91425" bIns="91425" anchor="t" anchorCtr="0">
            <a:normAutofit fontScale="92500" lnSpcReduction="20000"/>
          </a:bodyPr>
          <a:lstStyle/>
          <a:p>
            <a:pPr marL="457200" lvl="0" indent="-334327" algn="l" rtl="0">
              <a:spcBef>
                <a:spcPts val="0"/>
              </a:spcBef>
              <a:spcAft>
                <a:spcPts val="0"/>
              </a:spcAft>
              <a:buSzPct val="100000"/>
              <a:buChar char="●"/>
            </a:pPr>
            <a:r>
              <a:rPr lang="en"/>
              <a:t>Loop through all cards and use the API to store their metadata in more dataframes. </a:t>
            </a:r>
            <a:br>
              <a:rPr lang="en"/>
            </a:br>
            <a:endParaRPr/>
          </a:p>
          <a:p>
            <a:pPr marL="457200" lvl="0" indent="-334327" algn="l" rtl="0">
              <a:spcBef>
                <a:spcPts val="0"/>
              </a:spcBef>
              <a:spcAft>
                <a:spcPts val="0"/>
              </a:spcAft>
              <a:buSzPct val="100000"/>
              <a:buChar char="●"/>
            </a:pPr>
            <a:r>
              <a:rPr lang="en"/>
              <a:t>Manually filled in some gaps as some very new cards were not in the API.</a:t>
            </a:r>
            <a:br>
              <a:rPr lang="en"/>
            </a:br>
            <a:endParaRPr/>
          </a:p>
          <a:p>
            <a:pPr marL="457200" lvl="0" indent="-334327" algn="l" rtl="0">
              <a:spcBef>
                <a:spcPts val="0"/>
              </a:spcBef>
              <a:spcAft>
                <a:spcPts val="0"/>
              </a:spcAft>
              <a:buSzPct val="100000"/>
              <a:buChar char="●"/>
            </a:pPr>
            <a:r>
              <a:rPr lang="en"/>
              <a:t>List-ify cards with multiple attributes </a:t>
            </a:r>
            <a:endParaRPr/>
          </a:p>
        </p:txBody>
      </p:sp>
      <p:sp>
        <p:nvSpPr>
          <p:cNvPr id="134" name="Google Shape;134;p22"/>
          <p:cNvSpPr txBox="1">
            <a:spLocks noGrp="1"/>
          </p:cNvSpPr>
          <p:nvPr>
            <p:ph type="title"/>
          </p:nvPr>
        </p:nvSpPr>
        <p:spPr>
          <a:xfrm>
            <a:off x="0" y="0"/>
            <a:ext cx="7951800" cy="53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220"/>
              <a:t>Dataset and Process</a:t>
            </a:r>
            <a:endParaRPr sz="1220"/>
          </a:p>
        </p:txBody>
      </p:sp>
      <p:pic>
        <p:nvPicPr>
          <p:cNvPr id="135" name="Google Shape;135;p22"/>
          <p:cNvPicPr preferRelativeResize="0"/>
          <p:nvPr/>
        </p:nvPicPr>
        <p:blipFill>
          <a:blip r:embed="rId3">
            <a:alphaModFix/>
          </a:blip>
          <a:stretch>
            <a:fillRect/>
          </a:stretch>
        </p:blipFill>
        <p:spPr>
          <a:xfrm>
            <a:off x="3093100" y="768675"/>
            <a:ext cx="3398292" cy="3992426"/>
          </a:xfrm>
          <a:prstGeom prst="rect">
            <a:avLst/>
          </a:prstGeom>
          <a:noFill/>
          <a:ln>
            <a:noFill/>
          </a:ln>
        </p:spPr>
      </p:pic>
      <p:pic>
        <p:nvPicPr>
          <p:cNvPr id="136" name="Google Shape;136;p22"/>
          <p:cNvPicPr preferRelativeResize="0"/>
          <p:nvPr/>
        </p:nvPicPr>
        <p:blipFill>
          <a:blip r:embed="rId4">
            <a:alphaModFix/>
          </a:blip>
          <a:stretch>
            <a:fillRect/>
          </a:stretch>
        </p:blipFill>
        <p:spPr>
          <a:xfrm>
            <a:off x="5167200" y="2339420"/>
            <a:ext cx="3910275" cy="21646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3"/>
          <p:cNvSpPr txBox="1">
            <a:spLocks noGrp="1"/>
          </p:cNvSpPr>
          <p:nvPr>
            <p:ph type="title"/>
          </p:nvPr>
        </p:nvSpPr>
        <p:spPr>
          <a:xfrm>
            <a:off x="229150" y="273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5 - Import Pricing Information</a:t>
            </a:r>
            <a:endParaRPr/>
          </a:p>
        </p:txBody>
      </p:sp>
      <p:sp>
        <p:nvSpPr>
          <p:cNvPr id="142" name="Google Shape;142;p23"/>
          <p:cNvSpPr txBox="1">
            <a:spLocks noGrp="1"/>
          </p:cNvSpPr>
          <p:nvPr>
            <p:ph type="body" idx="1"/>
          </p:nvPr>
        </p:nvSpPr>
        <p:spPr>
          <a:xfrm>
            <a:off x="311700" y="1152475"/>
            <a:ext cx="2859000" cy="3416400"/>
          </a:xfrm>
          <a:prstGeom prst="rect">
            <a:avLst/>
          </a:prstGeom>
        </p:spPr>
        <p:txBody>
          <a:bodyPr spcFirstLastPara="1" wrap="square" lIns="91425" tIns="91425" rIns="91425" bIns="91425" anchor="t" anchorCtr="0">
            <a:normAutofit fontScale="85000" lnSpcReduction="20000"/>
          </a:bodyPr>
          <a:lstStyle/>
          <a:p>
            <a:pPr marL="457200" lvl="0" indent="-317182" algn="l" rtl="0">
              <a:spcBef>
                <a:spcPts val="0"/>
              </a:spcBef>
              <a:spcAft>
                <a:spcPts val="0"/>
              </a:spcAft>
              <a:buSzPct val="100000"/>
              <a:buChar char="●"/>
            </a:pPr>
            <a:r>
              <a:rPr lang="en"/>
              <a:t>Daily pricing history from goatbots.com. Wrote a python script to collate these into a master JSON file with date, card ID, and price keys.  </a:t>
            </a:r>
            <a:br>
              <a:rPr lang="en"/>
            </a:br>
            <a:endParaRPr/>
          </a:p>
          <a:p>
            <a:pPr marL="457200" lvl="0" indent="-317182" algn="l" rtl="0">
              <a:spcBef>
                <a:spcPts val="0"/>
              </a:spcBef>
              <a:spcAft>
                <a:spcPts val="0"/>
              </a:spcAft>
              <a:buSzPct val="100000"/>
              <a:buChar char="●"/>
            </a:pPr>
            <a:r>
              <a:rPr lang="en"/>
              <a:t>Multiple versions exist for each card name on MTGO, each with a different price. Synced my card ID with the MTGO ID of the lowest priced version for this project.</a:t>
            </a:r>
            <a:endParaRPr/>
          </a:p>
        </p:txBody>
      </p:sp>
      <p:sp>
        <p:nvSpPr>
          <p:cNvPr id="143" name="Google Shape;143;p23"/>
          <p:cNvSpPr txBox="1">
            <a:spLocks noGrp="1"/>
          </p:cNvSpPr>
          <p:nvPr>
            <p:ph type="title"/>
          </p:nvPr>
        </p:nvSpPr>
        <p:spPr>
          <a:xfrm>
            <a:off x="0" y="0"/>
            <a:ext cx="7951800" cy="53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220"/>
              <a:t>Dataset and Process</a:t>
            </a:r>
            <a:endParaRPr sz="1220"/>
          </a:p>
        </p:txBody>
      </p:sp>
      <p:pic>
        <p:nvPicPr>
          <p:cNvPr id="144" name="Google Shape;144;p23"/>
          <p:cNvPicPr preferRelativeResize="0"/>
          <p:nvPr/>
        </p:nvPicPr>
        <p:blipFill>
          <a:blip r:embed="rId3">
            <a:alphaModFix/>
          </a:blip>
          <a:stretch>
            <a:fillRect/>
          </a:stretch>
        </p:blipFill>
        <p:spPr>
          <a:xfrm>
            <a:off x="3830175" y="915976"/>
            <a:ext cx="2361800" cy="2177372"/>
          </a:xfrm>
          <a:prstGeom prst="rect">
            <a:avLst/>
          </a:prstGeom>
          <a:noFill/>
          <a:ln>
            <a:noFill/>
          </a:ln>
        </p:spPr>
      </p:pic>
      <p:pic>
        <p:nvPicPr>
          <p:cNvPr id="145" name="Google Shape;145;p23"/>
          <p:cNvPicPr preferRelativeResize="0"/>
          <p:nvPr/>
        </p:nvPicPr>
        <p:blipFill>
          <a:blip r:embed="rId4">
            <a:alphaModFix/>
          </a:blip>
          <a:stretch>
            <a:fillRect/>
          </a:stretch>
        </p:blipFill>
        <p:spPr>
          <a:xfrm>
            <a:off x="6269400" y="492522"/>
            <a:ext cx="1522100" cy="2852000"/>
          </a:xfrm>
          <a:prstGeom prst="rect">
            <a:avLst/>
          </a:prstGeom>
          <a:noFill/>
          <a:ln>
            <a:noFill/>
          </a:ln>
        </p:spPr>
      </p:pic>
      <p:pic>
        <p:nvPicPr>
          <p:cNvPr id="146" name="Google Shape;146;p23"/>
          <p:cNvPicPr preferRelativeResize="0"/>
          <p:nvPr/>
        </p:nvPicPr>
        <p:blipFill>
          <a:blip r:embed="rId5">
            <a:alphaModFix/>
          </a:blip>
          <a:stretch>
            <a:fillRect/>
          </a:stretch>
        </p:blipFill>
        <p:spPr>
          <a:xfrm>
            <a:off x="3921200" y="3387876"/>
            <a:ext cx="4312549" cy="1613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4"/>
          <p:cNvSpPr txBox="1">
            <a:spLocks noGrp="1"/>
          </p:cNvSpPr>
          <p:nvPr>
            <p:ph type="title"/>
          </p:nvPr>
        </p:nvSpPr>
        <p:spPr>
          <a:xfrm>
            <a:off x="229150" y="273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6 - Set up SQL Database</a:t>
            </a:r>
            <a:endParaRPr/>
          </a:p>
        </p:txBody>
      </p:sp>
      <p:sp>
        <p:nvSpPr>
          <p:cNvPr id="152" name="Google Shape;152;p24"/>
          <p:cNvSpPr txBox="1">
            <a:spLocks noGrp="1"/>
          </p:cNvSpPr>
          <p:nvPr>
            <p:ph type="title"/>
          </p:nvPr>
        </p:nvSpPr>
        <p:spPr>
          <a:xfrm>
            <a:off x="0" y="0"/>
            <a:ext cx="7951800" cy="53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220"/>
              <a:t>Dataset and Process</a:t>
            </a:r>
            <a:endParaRPr sz="1220"/>
          </a:p>
        </p:txBody>
      </p:sp>
      <p:pic>
        <p:nvPicPr>
          <p:cNvPr id="153" name="Google Shape;153;p24"/>
          <p:cNvPicPr preferRelativeResize="0"/>
          <p:nvPr/>
        </p:nvPicPr>
        <p:blipFill>
          <a:blip r:embed="rId3">
            <a:alphaModFix/>
          </a:blip>
          <a:stretch>
            <a:fillRect/>
          </a:stretch>
        </p:blipFill>
        <p:spPr>
          <a:xfrm>
            <a:off x="3390600" y="1388950"/>
            <a:ext cx="5670699" cy="2428025"/>
          </a:xfrm>
          <a:prstGeom prst="rect">
            <a:avLst/>
          </a:prstGeom>
          <a:noFill/>
          <a:ln>
            <a:noFill/>
          </a:ln>
        </p:spPr>
      </p:pic>
      <p:sp>
        <p:nvSpPr>
          <p:cNvPr id="154" name="Google Shape;154;p24"/>
          <p:cNvSpPr txBox="1">
            <a:spLocks noGrp="1"/>
          </p:cNvSpPr>
          <p:nvPr>
            <p:ph type="body" idx="1"/>
          </p:nvPr>
        </p:nvSpPr>
        <p:spPr>
          <a:xfrm>
            <a:off x="193200" y="1201250"/>
            <a:ext cx="28590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SQL is chosen because my dataset is very consistent and well defined: Every card has virtually the same set of non-ambiguous metadata.</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5"/>
          <p:cNvSpPr txBox="1">
            <a:spLocks noGrp="1"/>
          </p:cNvSpPr>
          <p:nvPr>
            <p:ph type="title"/>
          </p:nvPr>
        </p:nvSpPr>
        <p:spPr>
          <a:xfrm>
            <a:off x="229150" y="273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7 - Connect to Tableau</a:t>
            </a:r>
            <a:endParaRPr/>
          </a:p>
        </p:txBody>
      </p:sp>
      <p:sp>
        <p:nvSpPr>
          <p:cNvPr id="160" name="Google Shape;160;p25"/>
          <p:cNvSpPr txBox="1">
            <a:spLocks noGrp="1"/>
          </p:cNvSpPr>
          <p:nvPr>
            <p:ph type="title"/>
          </p:nvPr>
        </p:nvSpPr>
        <p:spPr>
          <a:xfrm>
            <a:off x="0" y="0"/>
            <a:ext cx="7951800" cy="53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220"/>
              <a:t>Dataset and Process</a:t>
            </a:r>
            <a:endParaRPr sz="1220"/>
          </a:p>
        </p:txBody>
      </p:sp>
      <p:sp>
        <p:nvSpPr>
          <p:cNvPr id="161" name="Google Shape;161;p25"/>
          <p:cNvSpPr txBox="1">
            <a:spLocks noGrp="1"/>
          </p:cNvSpPr>
          <p:nvPr>
            <p:ph type="body" idx="1"/>
          </p:nvPr>
        </p:nvSpPr>
        <p:spPr>
          <a:xfrm>
            <a:off x="229150" y="971250"/>
            <a:ext cx="28590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Connect my PostgreSQL Database to Tableau for visualizations</a:t>
            </a:r>
            <a:endParaRPr/>
          </a:p>
        </p:txBody>
      </p:sp>
      <p:pic>
        <p:nvPicPr>
          <p:cNvPr id="162" name="Google Shape;162;p25"/>
          <p:cNvPicPr preferRelativeResize="0"/>
          <p:nvPr/>
        </p:nvPicPr>
        <p:blipFill>
          <a:blip r:embed="rId3">
            <a:alphaModFix/>
          </a:blip>
          <a:stretch>
            <a:fillRect/>
          </a:stretch>
        </p:blipFill>
        <p:spPr>
          <a:xfrm>
            <a:off x="528350" y="2518950"/>
            <a:ext cx="2721026" cy="2085549"/>
          </a:xfrm>
          <a:prstGeom prst="rect">
            <a:avLst/>
          </a:prstGeom>
          <a:noFill/>
          <a:ln>
            <a:noFill/>
          </a:ln>
        </p:spPr>
      </p:pic>
      <p:pic>
        <p:nvPicPr>
          <p:cNvPr id="163" name="Google Shape;163;p25"/>
          <p:cNvPicPr preferRelativeResize="0"/>
          <p:nvPr/>
        </p:nvPicPr>
        <p:blipFill>
          <a:blip r:embed="rId4">
            <a:alphaModFix/>
          </a:blip>
          <a:stretch>
            <a:fillRect/>
          </a:stretch>
        </p:blipFill>
        <p:spPr>
          <a:xfrm>
            <a:off x="4042571" y="3708176"/>
            <a:ext cx="4316175" cy="1081150"/>
          </a:xfrm>
          <a:prstGeom prst="rect">
            <a:avLst/>
          </a:prstGeom>
          <a:noFill/>
          <a:ln>
            <a:noFill/>
          </a:ln>
        </p:spPr>
      </p:pic>
      <p:pic>
        <p:nvPicPr>
          <p:cNvPr id="164" name="Google Shape;164;p25"/>
          <p:cNvPicPr preferRelativeResize="0"/>
          <p:nvPr/>
        </p:nvPicPr>
        <p:blipFill>
          <a:blip r:embed="rId5">
            <a:alphaModFix/>
          </a:blip>
          <a:stretch>
            <a:fillRect/>
          </a:stretch>
        </p:blipFill>
        <p:spPr>
          <a:xfrm>
            <a:off x="4359850" y="307375"/>
            <a:ext cx="3288024" cy="2618399"/>
          </a:xfrm>
          <a:prstGeom prst="rect">
            <a:avLst/>
          </a:prstGeom>
          <a:noFill/>
          <a:ln>
            <a:noFill/>
          </a:ln>
        </p:spPr>
      </p:pic>
      <p:sp>
        <p:nvSpPr>
          <p:cNvPr id="165" name="Google Shape;165;p25"/>
          <p:cNvSpPr txBox="1"/>
          <p:nvPr/>
        </p:nvSpPr>
        <p:spPr>
          <a:xfrm>
            <a:off x="439087" y="4551550"/>
            <a:ext cx="1596000" cy="31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lt2"/>
                </a:solidFill>
              </a:rPr>
              <a:t>Connect</a:t>
            </a:r>
            <a:endParaRPr sz="1000">
              <a:solidFill>
                <a:schemeClr val="lt2"/>
              </a:solidFill>
            </a:endParaRPr>
          </a:p>
        </p:txBody>
      </p:sp>
      <p:sp>
        <p:nvSpPr>
          <p:cNvPr id="166" name="Google Shape;166;p25"/>
          <p:cNvSpPr txBox="1"/>
          <p:nvPr/>
        </p:nvSpPr>
        <p:spPr>
          <a:xfrm>
            <a:off x="3953113" y="4740538"/>
            <a:ext cx="1596000" cy="31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lt2"/>
                </a:solidFill>
              </a:rPr>
              <a:t>Relate Tables</a:t>
            </a:r>
            <a:endParaRPr sz="1000">
              <a:solidFill>
                <a:schemeClr val="lt2"/>
              </a:solidFill>
            </a:endParaRPr>
          </a:p>
        </p:txBody>
      </p:sp>
      <p:sp>
        <p:nvSpPr>
          <p:cNvPr id="167" name="Google Shape;167;p25"/>
          <p:cNvSpPr txBox="1"/>
          <p:nvPr/>
        </p:nvSpPr>
        <p:spPr>
          <a:xfrm>
            <a:off x="4269254" y="2856080"/>
            <a:ext cx="1596000" cy="31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lt2"/>
                </a:solidFill>
              </a:rPr>
              <a:t>Manipulate Data</a:t>
            </a:r>
            <a:endParaRPr sz="1000">
              <a:solidFill>
                <a:schemeClr val="lt2"/>
              </a:solidFill>
            </a:endParaRPr>
          </a:p>
        </p:txBody>
      </p:sp>
      <p:cxnSp>
        <p:nvCxnSpPr>
          <p:cNvPr id="168" name="Google Shape;168;p25"/>
          <p:cNvCxnSpPr/>
          <p:nvPr/>
        </p:nvCxnSpPr>
        <p:spPr>
          <a:xfrm>
            <a:off x="3445250" y="4137575"/>
            <a:ext cx="459900" cy="153300"/>
          </a:xfrm>
          <a:prstGeom prst="straightConnector1">
            <a:avLst/>
          </a:prstGeom>
          <a:noFill/>
          <a:ln w="38100" cap="flat" cmpd="sng">
            <a:solidFill>
              <a:schemeClr val="accent2"/>
            </a:solidFill>
            <a:prstDash val="solid"/>
            <a:round/>
            <a:headEnd type="none" w="med" len="med"/>
            <a:tailEnd type="triangle" w="med" len="med"/>
          </a:ln>
        </p:spPr>
      </p:cxnSp>
      <p:cxnSp>
        <p:nvCxnSpPr>
          <p:cNvPr id="169" name="Google Shape;169;p25"/>
          <p:cNvCxnSpPr/>
          <p:nvPr/>
        </p:nvCxnSpPr>
        <p:spPr>
          <a:xfrm rot="10800000">
            <a:off x="6240025" y="2994500"/>
            <a:ext cx="0" cy="564600"/>
          </a:xfrm>
          <a:prstGeom prst="straightConnector1">
            <a:avLst/>
          </a:prstGeom>
          <a:noFill/>
          <a:ln w="28575" cap="flat" cmpd="sng">
            <a:solidFill>
              <a:schemeClr val="accent2"/>
            </a:solidFill>
            <a:prstDash val="solid"/>
            <a:round/>
            <a:headEnd type="none" w="med" len="med"/>
            <a:tailEnd type="triangl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Visualizations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229150" y="273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1 - Create Visualizations</a:t>
            </a:r>
            <a:endParaRPr/>
          </a:p>
        </p:txBody>
      </p:sp>
      <p:sp>
        <p:nvSpPr>
          <p:cNvPr id="180" name="Google Shape;180;p27"/>
          <p:cNvSpPr txBox="1">
            <a:spLocks noGrp="1"/>
          </p:cNvSpPr>
          <p:nvPr>
            <p:ph type="title"/>
          </p:nvPr>
        </p:nvSpPr>
        <p:spPr>
          <a:xfrm>
            <a:off x="0" y="0"/>
            <a:ext cx="7951800" cy="53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220"/>
              <a:t>Visualizations</a:t>
            </a:r>
            <a:endParaRPr sz="1220"/>
          </a:p>
        </p:txBody>
      </p:sp>
      <p:sp>
        <p:nvSpPr>
          <p:cNvPr id="181" name="Google Shape;181;p27"/>
          <p:cNvSpPr txBox="1">
            <a:spLocks noGrp="1"/>
          </p:cNvSpPr>
          <p:nvPr>
            <p:ph type="body" idx="1"/>
          </p:nvPr>
        </p:nvSpPr>
        <p:spPr>
          <a:xfrm>
            <a:off x="229150" y="971250"/>
            <a:ext cx="28590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Use tables and filters to plot data</a:t>
            </a:r>
            <a:br>
              <a:rPr lang="en"/>
            </a:br>
            <a:endParaRPr/>
          </a:p>
          <a:p>
            <a:pPr marL="457200" lvl="0" indent="-342900" algn="l" rtl="0">
              <a:spcBef>
                <a:spcPts val="0"/>
              </a:spcBef>
              <a:spcAft>
                <a:spcPts val="0"/>
              </a:spcAft>
              <a:buSzPts val="1800"/>
              <a:buChar char="●"/>
            </a:pPr>
            <a:r>
              <a:rPr lang="en"/>
              <a:t>User friendly drag-and-drop functionality</a:t>
            </a:r>
            <a:endParaRPr/>
          </a:p>
        </p:txBody>
      </p:sp>
      <p:pic>
        <p:nvPicPr>
          <p:cNvPr id="182" name="Google Shape;182;p27"/>
          <p:cNvPicPr preferRelativeResize="0"/>
          <p:nvPr/>
        </p:nvPicPr>
        <p:blipFill>
          <a:blip r:embed="rId3">
            <a:alphaModFix/>
          </a:blip>
          <a:stretch>
            <a:fillRect/>
          </a:stretch>
        </p:blipFill>
        <p:spPr>
          <a:xfrm>
            <a:off x="3240550" y="998675"/>
            <a:ext cx="5751048" cy="3376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8"/>
          <p:cNvSpPr txBox="1">
            <a:spLocks noGrp="1"/>
          </p:cNvSpPr>
          <p:nvPr>
            <p:ph type="title"/>
          </p:nvPr>
        </p:nvSpPr>
        <p:spPr>
          <a:xfrm>
            <a:off x="229150" y="273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2 - Collate to Central Dashboard</a:t>
            </a:r>
            <a:endParaRPr/>
          </a:p>
        </p:txBody>
      </p:sp>
      <p:sp>
        <p:nvSpPr>
          <p:cNvPr id="188" name="Google Shape;188;p28"/>
          <p:cNvSpPr txBox="1">
            <a:spLocks noGrp="1"/>
          </p:cNvSpPr>
          <p:nvPr>
            <p:ph type="title"/>
          </p:nvPr>
        </p:nvSpPr>
        <p:spPr>
          <a:xfrm>
            <a:off x="0" y="0"/>
            <a:ext cx="7951800" cy="53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220"/>
              <a:t>Visualizations</a:t>
            </a:r>
            <a:endParaRPr sz="1220"/>
          </a:p>
        </p:txBody>
      </p:sp>
      <p:pic>
        <p:nvPicPr>
          <p:cNvPr id="189" name="Google Shape;189;p28"/>
          <p:cNvPicPr preferRelativeResize="0"/>
          <p:nvPr/>
        </p:nvPicPr>
        <p:blipFill>
          <a:blip r:embed="rId3">
            <a:alphaModFix/>
          </a:blip>
          <a:stretch>
            <a:fillRect/>
          </a:stretch>
        </p:blipFill>
        <p:spPr>
          <a:xfrm>
            <a:off x="518675" y="915050"/>
            <a:ext cx="8168320" cy="399242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9"/>
          <p:cNvSpPr txBox="1">
            <a:spLocks noGrp="1"/>
          </p:cNvSpPr>
          <p:nvPr>
            <p:ph type="title"/>
          </p:nvPr>
        </p:nvSpPr>
        <p:spPr>
          <a:xfrm>
            <a:off x="229150" y="273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3 - Publish to Tableau Public</a:t>
            </a:r>
            <a:endParaRPr/>
          </a:p>
        </p:txBody>
      </p:sp>
      <p:sp>
        <p:nvSpPr>
          <p:cNvPr id="195" name="Google Shape;195;p29"/>
          <p:cNvSpPr txBox="1">
            <a:spLocks noGrp="1"/>
          </p:cNvSpPr>
          <p:nvPr>
            <p:ph type="title"/>
          </p:nvPr>
        </p:nvSpPr>
        <p:spPr>
          <a:xfrm>
            <a:off x="0" y="0"/>
            <a:ext cx="7951800" cy="53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220"/>
              <a:t>Visualizations</a:t>
            </a:r>
            <a:endParaRPr sz="1220"/>
          </a:p>
        </p:txBody>
      </p:sp>
      <p:pic>
        <p:nvPicPr>
          <p:cNvPr id="196" name="Google Shape;196;p29"/>
          <p:cNvPicPr preferRelativeResize="0"/>
          <p:nvPr/>
        </p:nvPicPr>
        <p:blipFill>
          <a:blip r:embed="rId3">
            <a:alphaModFix/>
          </a:blip>
          <a:stretch>
            <a:fillRect/>
          </a:stretch>
        </p:blipFill>
        <p:spPr>
          <a:xfrm>
            <a:off x="1001475" y="887700"/>
            <a:ext cx="7141038" cy="39924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u="sng">
                <a:solidFill>
                  <a:schemeClr val="hlink"/>
                </a:solidFill>
                <a:hlinkClick r:id="rId3"/>
              </a:rPr>
              <a:t>Live Demo</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Ethical Considerations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486825" y="325975"/>
            <a:ext cx="2808000" cy="7557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What is Magic: The Gathering (MTG)?</a:t>
            </a:r>
            <a:endParaRPr/>
          </a:p>
        </p:txBody>
      </p:sp>
      <p:sp>
        <p:nvSpPr>
          <p:cNvPr id="67" name="Google Shape;67;p15"/>
          <p:cNvSpPr txBox="1">
            <a:spLocks noGrp="1"/>
          </p:cNvSpPr>
          <p:nvPr>
            <p:ph type="body" idx="1"/>
          </p:nvPr>
        </p:nvSpPr>
        <p:spPr>
          <a:xfrm>
            <a:off x="381425" y="1115750"/>
            <a:ext cx="2808000" cy="3637800"/>
          </a:xfrm>
          <a:prstGeom prst="rect">
            <a:avLst/>
          </a:prstGeom>
        </p:spPr>
        <p:txBody>
          <a:bodyPr spcFirstLastPara="1" wrap="square" lIns="91425" tIns="91425" rIns="91425" bIns="91425" anchor="t" anchorCtr="0">
            <a:normAutofit fontScale="92500" lnSpcReduction="10000"/>
          </a:bodyPr>
          <a:lstStyle/>
          <a:p>
            <a:pPr marL="457200" lvl="0" indent="-299085" algn="l" rtl="0">
              <a:spcBef>
                <a:spcPts val="0"/>
              </a:spcBef>
              <a:spcAft>
                <a:spcPts val="0"/>
              </a:spcAft>
              <a:buSzPct val="100000"/>
              <a:buChar char="●"/>
            </a:pPr>
            <a:r>
              <a:rPr lang="en"/>
              <a:t>Opponents select cards from a large pool of options (thousands) to </a:t>
            </a:r>
            <a:r>
              <a:rPr lang="en">
                <a:solidFill>
                  <a:schemeClr val="accent2"/>
                </a:solidFill>
              </a:rPr>
              <a:t>build a custom deck</a:t>
            </a:r>
            <a:r>
              <a:rPr lang="en"/>
              <a:t>. The pool of options is defined by the ‘format’ being played.</a:t>
            </a:r>
            <a:br>
              <a:rPr lang="en"/>
            </a:br>
            <a:endParaRPr/>
          </a:p>
          <a:p>
            <a:pPr marL="457200" lvl="0" indent="-299085" algn="l" rtl="0">
              <a:spcBef>
                <a:spcPts val="0"/>
              </a:spcBef>
              <a:spcAft>
                <a:spcPts val="0"/>
              </a:spcAft>
              <a:buSzPct val="100000"/>
              <a:buChar char="●"/>
            </a:pPr>
            <a:r>
              <a:rPr lang="en"/>
              <a:t>Think Chess, but instead of pieces, there are cards and </a:t>
            </a:r>
            <a:r>
              <a:rPr lang="en">
                <a:solidFill>
                  <a:schemeClr val="accent2"/>
                </a:solidFill>
              </a:rPr>
              <a:t>every card does something different</a:t>
            </a:r>
            <a:r>
              <a:rPr lang="en"/>
              <a:t>. Some cards have unique interactions with others. </a:t>
            </a:r>
            <a:br>
              <a:rPr lang="en"/>
            </a:br>
            <a:endParaRPr/>
          </a:p>
          <a:p>
            <a:pPr marL="457200" lvl="0" indent="-299085" algn="l" rtl="0">
              <a:spcBef>
                <a:spcPts val="0"/>
              </a:spcBef>
              <a:spcAft>
                <a:spcPts val="0"/>
              </a:spcAft>
              <a:buSzPct val="100000"/>
              <a:buChar char="●"/>
            </a:pPr>
            <a:r>
              <a:rPr lang="en"/>
              <a:t>Decks must be at least 60 cards, and can only contain </a:t>
            </a:r>
            <a:r>
              <a:rPr lang="en">
                <a:solidFill>
                  <a:schemeClr val="accent2"/>
                </a:solidFill>
              </a:rPr>
              <a:t>up to 4 copies</a:t>
            </a:r>
            <a:r>
              <a:rPr lang="en"/>
              <a:t> of most cards. Objective is to get opponent’s life from 20 to 0.</a:t>
            </a:r>
            <a:br>
              <a:rPr lang="en"/>
            </a:br>
            <a:endParaRPr/>
          </a:p>
          <a:p>
            <a:pPr marL="457200" lvl="0" indent="-299085" algn="l" rtl="0">
              <a:spcBef>
                <a:spcPts val="0"/>
              </a:spcBef>
              <a:spcAft>
                <a:spcPts val="0"/>
              </a:spcAft>
              <a:buSzPct val="100000"/>
              <a:buChar char="●"/>
            </a:pPr>
            <a:r>
              <a:rPr lang="en"/>
              <a:t>Large </a:t>
            </a:r>
            <a:r>
              <a:rPr lang="en">
                <a:solidFill>
                  <a:schemeClr val="accent2"/>
                </a:solidFill>
              </a:rPr>
              <a:t>tournament scene</a:t>
            </a:r>
            <a:r>
              <a:rPr lang="en"/>
              <a:t> and </a:t>
            </a:r>
            <a:r>
              <a:rPr lang="en">
                <a:solidFill>
                  <a:schemeClr val="accent2"/>
                </a:solidFill>
              </a:rPr>
              <a:t>economy</a:t>
            </a:r>
            <a:r>
              <a:rPr lang="en"/>
              <a:t>.</a:t>
            </a:r>
            <a:endParaRPr/>
          </a:p>
        </p:txBody>
      </p:sp>
      <p:pic>
        <p:nvPicPr>
          <p:cNvPr id="68" name="Google Shape;68;p15"/>
          <p:cNvPicPr preferRelativeResize="0"/>
          <p:nvPr/>
        </p:nvPicPr>
        <p:blipFill>
          <a:blip r:embed="rId3">
            <a:alphaModFix/>
          </a:blip>
          <a:stretch>
            <a:fillRect/>
          </a:stretch>
        </p:blipFill>
        <p:spPr>
          <a:xfrm>
            <a:off x="4038900" y="618250"/>
            <a:ext cx="2704576" cy="2645524"/>
          </a:xfrm>
          <a:prstGeom prst="rect">
            <a:avLst/>
          </a:prstGeom>
          <a:noFill/>
          <a:ln>
            <a:noFill/>
          </a:ln>
        </p:spPr>
      </p:pic>
      <p:pic>
        <p:nvPicPr>
          <p:cNvPr id="69" name="Google Shape;69;p15"/>
          <p:cNvPicPr preferRelativeResize="0"/>
          <p:nvPr/>
        </p:nvPicPr>
        <p:blipFill>
          <a:blip r:embed="rId4">
            <a:alphaModFix/>
          </a:blip>
          <a:stretch>
            <a:fillRect/>
          </a:stretch>
        </p:blipFill>
        <p:spPr>
          <a:xfrm>
            <a:off x="5257750" y="3171942"/>
            <a:ext cx="2506450" cy="1496525"/>
          </a:xfrm>
          <a:prstGeom prst="rect">
            <a:avLst/>
          </a:prstGeom>
          <a:noFill/>
          <a:ln>
            <a:noFill/>
          </a:ln>
        </p:spPr>
      </p:pic>
      <p:pic>
        <p:nvPicPr>
          <p:cNvPr id="70" name="Google Shape;70;p15"/>
          <p:cNvPicPr preferRelativeResize="0"/>
          <p:nvPr/>
        </p:nvPicPr>
        <p:blipFill>
          <a:blip r:embed="rId5">
            <a:alphaModFix/>
          </a:blip>
          <a:stretch>
            <a:fillRect/>
          </a:stretch>
        </p:blipFill>
        <p:spPr>
          <a:xfrm>
            <a:off x="6704025" y="1429275"/>
            <a:ext cx="2255444" cy="14965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Ethical Considerations</a:t>
            </a:r>
            <a:endParaRPr/>
          </a:p>
        </p:txBody>
      </p:sp>
      <p:sp>
        <p:nvSpPr>
          <p:cNvPr id="212" name="Google Shape;212;p3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
              <a:t>Cite sources, give credit:</a:t>
            </a: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457200" lvl="0" indent="-317500" algn="l" rtl="0">
              <a:spcBef>
                <a:spcPts val="1200"/>
              </a:spcBef>
              <a:spcAft>
                <a:spcPts val="0"/>
              </a:spcAft>
              <a:buSzPts val="1400"/>
              <a:buChar char="●"/>
            </a:pPr>
            <a:r>
              <a:rPr lang="en"/>
              <a:t>Avoided displaying Personally Identifiable Information (PII)</a:t>
            </a:r>
            <a:br>
              <a:rPr lang="en"/>
            </a:br>
            <a:endParaRPr/>
          </a:p>
          <a:p>
            <a:pPr marL="457200" lvl="0" indent="-317500" algn="l" rtl="0">
              <a:spcBef>
                <a:spcPts val="0"/>
              </a:spcBef>
              <a:spcAft>
                <a:spcPts val="0"/>
              </a:spcAft>
              <a:buSzPts val="1400"/>
              <a:buChar char="●"/>
            </a:pPr>
            <a:r>
              <a:rPr lang="en"/>
              <a:t>Follow MTG API rate limits and reference the MTG SDK MIT free use license. </a:t>
            </a:r>
            <a:endParaRPr/>
          </a:p>
        </p:txBody>
      </p:sp>
      <p:sp>
        <p:nvSpPr>
          <p:cNvPr id="213" name="Google Shape;213;p32"/>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
              <a:t>Follow Wizards of the Coast </a:t>
            </a:r>
            <a:r>
              <a:rPr lang="en" u="sng">
                <a:solidFill>
                  <a:schemeClr val="hlink"/>
                </a:solidFill>
                <a:hlinkClick r:id="rId3"/>
              </a:rPr>
              <a:t>Fan Content poli</a:t>
            </a:r>
            <a:r>
              <a:rPr lang="en" u="sng">
                <a:solidFill>
                  <a:schemeClr val="hlink"/>
                </a:solidFill>
                <a:hlinkClick r:id="rId3"/>
              </a:rPr>
              <a:t>cy</a:t>
            </a:r>
            <a:endParaRPr/>
          </a:p>
        </p:txBody>
      </p:sp>
      <p:pic>
        <p:nvPicPr>
          <p:cNvPr id="214" name="Google Shape;214;p32"/>
          <p:cNvPicPr preferRelativeResize="0"/>
          <p:nvPr/>
        </p:nvPicPr>
        <p:blipFill>
          <a:blip r:embed="rId4">
            <a:alphaModFix/>
          </a:blip>
          <a:stretch>
            <a:fillRect/>
          </a:stretch>
        </p:blipFill>
        <p:spPr>
          <a:xfrm>
            <a:off x="835500" y="1554609"/>
            <a:ext cx="2684899" cy="1246025"/>
          </a:xfrm>
          <a:prstGeom prst="rect">
            <a:avLst/>
          </a:prstGeom>
          <a:noFill/>
          <a:ln>
            <a:noFill/>
          </a:ln>
        </p:spPr>
      </p:pic>
      <p:sp>
        <p:nvSpPr>
          <p:cNvPr id="215" name="Google Shape;215;p32"/>
          <p:cNvSpPr/>
          <p:nvPr/>
        </p:nvSpPr>
        <p:spPr>
          <a:xfrm>
            <a:off x="726700" y="2615275"/>
            <a:ext cx="2859000" cy="2220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16" name="Google Shape;216;p32"/>
          <p:cNvPicPr preferRelativeResize="0"/>
          <p:nvPr/>
        </p:nvPicPr>
        <p:blipFill>
          <a:blip r:embed="rId5">
            <a:alphaModFix/>
          </a:blip>
          <a:stretch>
            <a:fillRect/>
          </a:stretch>
        </p:blipFill>
        <p:spPr>
          <a:xfrm>
            <a:off x="4832400" y="1901175"/>
            <a:ext cx="4203449" cy="1483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5"/>
          <p:cNvSpPr txBox="1">
            <a:spLocks noGrp="1"/>
          </p:cNvSpPr>
          <p:nvPr>
            <p:ph type="title"/>
          </p:nvPr>
        </p:nvSpPr>
        <p:spPr>
          <a:xfrm>
            <a:off x="229150" y="1973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Dataset and Process – Summary from Project 3</a:t>
            </a:r>
            <a:endParaRPr dirty="0"/>
          </a:p>
        </p:txBody>
      </p:sp>
      <p:sp>
        <p:nvSpPr>
          <p:cNvPr id="233" name="Google Shape;233;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20000"/>
          </a:bodyPr>
          <a:lstStyle/>
          <a:p>
            <a:pPr marL="457200" lvl="0" indent="-334327" algn="l" rtl="0">
              <a:spcBef>
                <a:spcPts val="0"/>
              </a:spcBef>
              <a:spcAft>
                <a:spcPts val="0"/>
              </a:spcAft>
              <a:buSzPct val="100000"/>
              <a:buChar char="●"/>
            </a:pPr>
            <a:r>
              <a:rPr lang="en" dirty="0"/>
              <a:t>Use Python to scrape card data from </a:t>
            </a:r>
            <a:r>
              <a:rPr lang="en" u="sng" dirty="0">
                <a:solidFill>
                  <a:schemeClr val="hlink"/>
                </a:solidFill>
                <a:hlinkClick r:id="rId3"/>
              </a:rPr>
              <a:t>https://www.mtgo.com/decklists</a:t>
            </a:r>
            <a:r>
              <a:rPr lang="en" dirty="0"/>
              <a:t>, (specifically format leagues) for all of January 2024. These are all decks that went 5-0.</a:t>
            </a:r>
          </a:p>
          <a:p>
            <a:pPr marL="457200" lvl="0" indent="-334327" algn="l" rtl="0">
              <a:spcBef>
                <a:spcPts val="0"/>
              </a:spcBef>
              <a:spcAft>
                <a:spcPts val="0"/>
              </a:spcAft>
              <a:buSzPct val="100000"/>
              <a:buChar char="●"/>
            </a:pPr>
            <a:endParaRPr lang="en" dirty="0"/>
          </a:p>
          <a:p>
            <a:pPr marL="457200" lvl="0" indent="-334327" algn="l" rtl="0">
              <a:spcBef>
                <a:spcPts val="0"/>
              </a:spcBef>
              <a:spcAft>
                <a:spcPts val="0"/>
              </a:spcAft>
              <a:buSzPct val="100000"/>
              <a:buChar char="●"/>
            </a:pPr>
            <a:r>
              <a:rPr lang="en" dirty="0"/>
              <a:t>Use Python scripts to combine JSON data on card pricing from </a:t>
            </a:r>
            <a:r>
              <a:rPr lang="en-US" dirty="0">
                <a:hlinkClick r:id="rId4"/>
              </a:rPr>
              <a:t>https://www.goatbots.com/</a:t>
            </a:r>
            <a:r>
              <a:rPr lang="en" dirty="0"/>
              <a:t>.</a:t>
            </a:r>
            <a:br>
              <a:rPr lang="en" dirty="0"/>
            </a:br>
            <a:endParaRPr dirty="0"/>
          </a:p>
          <a:p>
            <a:pPr marL="457200" lvl="0" indent="-334327" algn="l" rtl="0">
              <a:spcBef>
                <a:spcPts val="0"/>
              </a:spcBef>
              <a:spcAft>
                <a:spcPts val="0"/>
              </a:spcAft>
              <a:buSzPct val="100000"/>
              <a:buChar char="●"/>
            </a:pPr>
            <a:r>
              <a:rPr lang="en" dirty="0"/>
              <a:t>Build dataframes in Python (format, date of tournament, total number of copies of each card, card name)</a:t>
            </a:r>
            <a:br>
              <a:rPr lang="en" dirty="0"/>
            </a:br>
            <a:endParaRPr dirty="0"/>
          </a:p>
          <a:p>
            <a:pPr marL="457200" lvl="0" indent="-334327" algn="l" rtl="0">
              <a:spcBef>
                <a:spcPts val="0"/>
              </a:spcBef>
              <a:spcAft>
                <a:spcPts val="0"/>
              </a:spcAft>
              <a:buSzPct val="100000"/>
              <a:buChar char="●"/>
            </a:pPr>
            <a:r>
              <a:rPr lang="en" dirty="0"/>
              <a:t>Push this info to a Postgres SQL database. </a:t>
            </a:r>
            <a:br>
              <a:rPr lang="en" dirty="0"/>
            </a:br>
            <a:endParaRPr dirty="0"/>
          </a:p>
          <a:p>
            <a:pPr marL="457200" lvl="0" indent="-334327" algn="l" rtl="0">
              <a:spcBef>
                <a:spcPts val="0"/>
              </a:spcBef>
              <a:spcAft>
                <a:spcPts val="0"/>
              </a:spcAft>
              <a:buSzPct val="100000"/>
              <a:buChar char="●"/>
            </a:pPr>
            <a:r>
              <a:rPr lang="en" dirty="0"/>
              <a:t>Pull data from my Database using Tableau for Visualizations.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a:t>
            </a:r>
            <a:endParaRPr/>
          </a:p>
        </p:txBody>
      </p:sp>
      <p:sp>
        <p:nvSpPr>
          <p:cNvPr id="76" name="Google Shape;76;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Metagame analysis: Highlight trends in the tournament scene to better inform </a:t>
            </a:r>
            <a:r>
              <a:rPr lang="en" b="1" dirty="0">
                <a:solidFill>
                  <a:schemeClr val="accent2"/>
                </a:solidFill>
              </a:rPr>
              <a:t>deckbuilding decisions</a:t>
            </a:r>
            <a:r>
              <a:rPr lang="en" dirty="0"/>
              <a:t>.</a:t>
            </a:r>
          </a:p>
          <a:p>
            <a:pPr marL="457200" lvl="0" indent="-342900" algn="l" rtl="0">
              <a:spcBef>
                <a:spcPts val="0"/>
              </a:spcBef>
              <a:spcAft>
                <a:spcPts val="0"/>
              </a:spcAft>
              <a:buSzPts val="1800"/>
              <a:buChar char="●"/>
            </a:pPr>
            <a:endParaRPr lang="en" dirty="0"/>
          </a:p>
          <a:p>
            <a:r>
              <a:rPr lang="en-US" dirty="0"/>
              <a:t>Continue to build out functionality for a </a:t>
            </a:r>
            <a:r>
              <a:rPr lang="en-US" b="1" dirty="0">
                <a:solidFill>
                  <a:schemeClr val="accent2"/>
                </a:solidFill>
              </a:rPr>
              <a:t>fun</a:t>
            </a:r>
            <a:r>
              <a:rPr lang="en-US" dirty="0"/>
              <a:t> hobby and share with friends!</a:t>
            </a:r>
            <a:br>
              <a:rPr lang="en" dirty="0"/>
            </a:br>
            <a:endParaRPr dirty="0"/>
          </a:p>
          <a:p>
            <a:pPr marL="457200" lvl="0" indent="-342900" algn="l" rtl="0">
              <a:spcBef>
                <a:spcPts val="0"/>
              </a:spcBef>
              <a:spcAft>
                <a:spcPts val="0"/>
              </a:spcAft>
              <a:buSzPts val="1800"/>
              <a:buChar char="●"/>
            </a:pPr>
            <a:r>
              <a:rPr lang="en" dirty="0"/>
              <a:t>Potentially discover </a:t>
            </a:r>
            <a:r>
              <a:rPr lang="en" b="1" dirty="0">
                <a:solidFill>
                  <a:schemeClr val="accent2"/>
                </a:solidFill>
              </a:rPr>
              <a:t>investment opportunities</a:t>
            </a:r>
            <a:r>
              <a:rPr lang="en" dirty="0"/>
              <a:t> for emerging cards.</a:t>
            </a:r>
            <a:br>
              <a:rPr lang="en" dirty="0"/>
            </a:br>
            <a:endParaRPr dirty="0"/>
          </a:p>
        </p:txBody>
      </p:sp>
      <p:sp>
        <p:nvSpPr>
          <p:cNvPr id="2" name="Rectangle: Rounded Corners 1">
            <a:extLst>
              <a:ext uri="{FF2B5EF4-FFF2-40B4-BE49-F238E27FC236}">
                <a16:creationId xmlns:a16="http://schemas.microsoft.com/office/drawing/2014/main" id="{B3048ED2-99B5-38D4-EC47-6415C0726BB5}"/>
              </a:ext>
            </a:extLst>
          </p:cNvPr>
          <p:cNvSpPr/>
          <p:nvPr/>
        </p:nvSpPr>
        <p:spPr>
          <a:xfrm>
            <a:off x="346363" y="2656609"/>
            <a:ext cx="7678882" cy="682336"/>
          </a:xfrm>
          <a:prstGeom prst="roundRect">
            <a:avLst/>
          </a:prstGeom>
          <a:solidFill>
            <a:schemeClr val="accent1">
              <a:alpha val="5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33200698-08FE-A3A0-961A-B144934F7AA2}"/>
              </a:ext>
            </a:extLst>
          </p:cNvPr>
          <p:cNvSpPr/>
          <p:nvPr/>
        </p:nvSpPr>
        <p:spPr>
          <a:xfrm>
            <a:off x="346363" y="1188027"/>
            <a:ext cx="8447810" cy="1427018"/>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81291-FC15-C7F6-A375-44403016F3B2}"/>
              </a:ext>
            </a:extLst>
          </p:cNvPr>
          <p:cNvSpPr>
            <a:spLocks noGrp="1"/>
          </p:cNvSpPr>
          <p:nvPr>
            <p:ph type="title"/>
          </p:nvPr>
        </p:nvSpPr>
        <p:spPr/>
        <p:txBody>
          <a:bodyPr>
            <a:normAutofit fontScale="90000"/>
          </a:bodyPr>
          <a:lstStyle/>
          <a:p>
            <a:r>
              <a:rPr lang="en-US" dirty="0"/>
              <a:t>Investigation into Pricing</a:t>
            </a:r>
          </a:p>
        </p:txBody>
      </p:sp>
      <p:sp>
        <p:nvSpPr>
          <p:cNvPr id="3" name="Text Placeholder 2">
            <a:extLst>
              <a:ext uri="{FF2B5EF4-FFF2-40B4-BE49-F238E27FC236}">
                <a16:creationId xmlns:a16="http://schemas.microsoft.com/office/drawing/2014/main" id="{D89BC179-BA7F-FD43-B8E2-0F3544D061EC}"/>
              </a:ext>
            </a:extLst>
          </p:cNvPr>
          <p:cNvSpPr>
            <a:spLocks noGrp="1"/>
          </p:cNvSpPr>
          <p:nvPr>
            <p:ph type="body" idx="1"/>
          </p:nvPr>
        </p:nvSpPr>
        <p:spPr>
          <a:xfrm>
            <a:off x="311700" y="1152475"/>
            <a:ext cx="3266236" cy="3416400"/>
          </a:xfrm>
        </p:spPr>
        <p:txBody>
          <a:bodyPr>
            <a:normAutofit fontScale="92500" lnSpcReduction="10000"/>
          </a:bodyPr>
          <a:lstStyle/>
          <a:p>
            <a:r>
              <a:rPr lang="en-US" dirty="0"/>
              <a:t>Vendors sell cards on Magic the Gathering: Online via bots</a:t>
            </a:r>
          </a:p>
          <a:p>
            <a:endParaRPr lang="en-US" dirty="0"/>
          </a:p>
          <a:p>
            <a:r>
              <a:rPr lang="en-US" dirty="0"/>
              <a:t>Tournament usage of cards heavily influences their sales price</a:t>
            </a:r>
          </a:p>
          <a:p>
            <a:endParaRPr lang="en-US" dirty="0"/>
          </a:p>
          <a:p>
            <a:r>
              <a:rPr lang="en-US" dirty="0"/>
              <a:t>Price updates regularly lag changes in tournament usage volume</a:t>
            </a:r>
          </a:p>
        </p:txBody>
      </p:sp>
      <p:pic>
        <p:nvPicPr>
          <p:cNvPr id="5" name="Picture 4">
            <a:extLst>
              <a:ext uri="{FF2B5EF4-FFF2-40B4-BE49-F238E27FC236}">
                <a16:creationId xmlns:a16="http://schemas.microsoft.com/office/drawing/2014/main" id="{E075D796-35D9-CDED-1F8F-202C8A3AEB56}"/>
              </a:ext>
            </a:extLst>
          </p:cNvPr>
          <p:cNvPicPr>
            <a:picLocks noChangeAspect="1"/>
          </p:cNvPicPr>
          <p:nvPr/>
        </p:nvPicPr>
        <p:blipFill>
          <a:blip r:embed="rId3"/>
          <a:stretch>
            <a:fillRect/>
          </a:stretch>
        </p:blipFill>
        <p:spPr>
          <a:xfrm>
            <a:off x="3852519" y="1368136"/>
            <a:ext cx="5075089" cy="2857500"/>
          </a:xfrm>
          <a:prstGeom prst="rect">
            <a:avLst/>
          </a:prstGeom>
        </p:spPr>
      </p:pic>
      <p:sp>
        <p:nvSpPr>
          <p:cNvPr id="6" name="TextBox 5">
            <a:extLst>
              <a:ext uri="{FF2B5EF4-FFF2-40B4-BE49-F238E27FC236}">
                <a16:creationId xmlns:a16="http://schemas.microsoft.com/office/drawing/2014/main" id="{931BB590-1A23-7F8F-D697-E244528623D4}"/>
              </a:ext>
            </a:extLst>
          </p:cNvPr>
          <p:cNvSpPr txBox="1"/>
          <p:nvPr/>
        </p:nvSpPr>
        <p:spPr>
          <a:xfrm>
            <a:off x="5316682" y="4257941"/>
            <a:ext cx="2005446" cy="230832"/>
          </a:xfrm>
          <a:prstGeom prst="rect">
            <a:avLst/>
          </a:prstGeom>
          <a:solidFill>
            <a:srgbClr val="2EDB4B"/>
          </a:solidFill>
        </p:spPr>
        <p:txBody>
          <a:bodyPr wrap="square" rtlCol="0">
            <a:spAutoFit/>
          </a:bodyPr>
          <a:lstStyle/>
          <a:p>
            <a:pPr algn="ctr"/>
            <a:r>
              <a:rPr lang="en-US" sz="900" dirty="0">
                <a:solidFill>
                  <a:schemeClr val="tx1"/>
                </a:solidFill>
              </a:rPr>
              <a:t>~6 days to buy in!</a:t>
            </a:r>
          </a:p>
        </p:txBody>
      </p:sp>
    </p:spTree>
    <p:extLst>
      <p:ext uri="{BB962C8B-B14F-4D97-AF65-F5344CB8AC3E}">
        <p14:creationId xmlns:p14="http://schemas.microsoft.com/office/powerpoint/2010/main" val="1876448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2000"/>
            <a:lum/>
          </a:blip>
          <a:srcRect/>
          <a:stretch>
            <a:fillRect t="-4000" b="-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22E76-2E49-F4F9-0B10-2590CD06B403}"/>
              </a:ext>
            </a:extLst>
          </p:cNvPr>
          <p:cNvSpPr>
            <a:spLocks noGrp="1"/>
          </p:cNvSpPr>
          <p:nvPr>
            <p:ph type="title"/>
          </p:nvPr>
        </p:nvSpPr>
        <p:spPr/>
        <p:txBody>
          <a:bodyPr>
            <a:normAutofit fontScale="90000"/>
          </a:bodyPr>
          <a:lstStyle/>
          <a:p>
            <a:r>
              <a:rPr lang="en-US" dirty="0"/>
              <a:t>Hypothesis</a:t>
            </a:r>
          </a:p>
        </p:txBody>
      </p:sp>
      <p:sp>
        <p:nvSpPr>
          <p:cNvPr id="3" name="Text Placeholder 2">
            <a:extLst>
              <a:ext uri="{FF2B5EF4-FFF2-40B4-BE49-F238E27FC236}">
                <a16:creationId xmlns:a16="http://schemas.microsoft.com/office/drawing/2014/main" id="{BD94B1FB-8C05-E026-24B5-DF6CF4AEFDD5}"/>
              </a:ext>
            </a:extLst>
          </p:cNvPr>
          <p:cNvSpPr>
            <a:spLocks noGrp="1"/>
          </p:cNvSpPr>
          <p:nvPr>
            <p:ph type="body" idx="1"/>
          </p:nvPr>
        </p:nvSpPr>
        <p:spPr>
          <a:xfrm>
            <a:off x="311699" y="1152476"/>
            <a:ext cx="5261291" cy="2214180"/>
          </a:xfrm>
          <a:effectLst>
            <a:outerShdw blurRad="76200" dist="12700" dir="2700000" sy="-23000" kx="-800400" algn="bl" rotWithShape="0">
              <a:prstClr val="black">
                <a:alpha val="20000"/>
              </a:prstClr>
            </a:outerShdw>
            <a:softEdge rad="31750"/>
          </a:effectLst>
        </p:spPr>
        <p:style>
          <a:lnRef idx="2">
            <a:schemeClr val="accent2"/>
          </a:lnRef>
          <a:fillRef idx="1">
            <a:schemeClr val="lt1"/>
          </a:fillRef>
          <a:effectRef idx="0">
            <a:schemeClr val="accent2"/>
          </a:effectRef>
          <a:fontRef idx="minor">
            <a:schemeClr val="dk1"/>
          </a:fontRef>
        </p:style>
        <p:txBody>
          <a:bodyPr anchor="ctr">
            <a:normAutofit/>
          </a:bodyPr>
          <a:lstStyle/>
          <a:p>
            <a:pPr marL="114300" indent="0">
              <a:buNone/>
            </a:pPr>
            <a:r>
              <a:rPr lang="en-US" sz="1400" dirty="0"/>
              <a:t>For any specific card, multiple events in a row where the usage is higher than the previous week's average number of copies triggers a buy signal if the price does not show a significant fluctuation. </a:t>
            </a:r>
          </a:p>
          <a:p>
            <a:pPr>
              <a:buFont typeface="Arial" panose="020B0604020202020204" pitchFamily="34" charset="0"/>
              <a:buChar char="•"/>
            </a:pPr>
            <a:endParaRPr lang="en-US" sz="1400" dirty="0"/>
          </a:p>
          <a:p>
            <a:pPr marL="114300" indent="0">
              <a:buNone/>
            </a:pPr>
            <a:r>
              <a:rPr lang="en-US" sz="1400" dirty="0"/>
              <a:t>This sent me researching moving averages models and models designed to work with time-series data.</a:t>
            </a:r>
          </a:p>
        </p:txBody>
      </p:sp>
    </p:spTree>
    <p:extLst>
      <p:ext uri="{BB962C8B-B14F-4D97-AF65-F5344CB8AC3E}">
        <p14:creationId xmlns:p14="http://schemas.microsoft.com/office/powerpoint/2010/main" val="1926252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51B6F-6165-B07F-B92F-93CC915C7DF4}"/>
              </a:ext>
            </a:extLst>
          </p:cNvPr>
          <p:cNvSpPr>
            <a:spLocks noGrp="1"/>
          </p:cNvSpPr>
          <p:nvPr>
            <p:ph type="title"/>
          </p:nvPr>
        </p:nvSpPr>
        <p:spPr/>
        <p:txBody>
          <a:bodyPr>
            <a:normAutofit fontScale="90000"/>
          </a:bodyPr>
          <a:lstStyle/>
          <a:p>
            <a:r>
              <a:rPr lang="en-US" dirty="0"/>
              <a:t>ARIMA: Autoregressive Integrated Moving Average</a:t>
            </a:r>
            <a:br>
              <a:rPr lang="en-US" dirty="0"/>
            </a:br>
            <a:endParaRPr lang="en-US" dirty="0"/>
          </a:p>
        </p:txBody>
      </p:sp>
      <p:sp>
        <p:nvSpPr>
          <p:cNvPr id="3" name="Text Placeholder 2">
            <a:extLst>
              <a:ext uri="{FF2B5EF4-FFF2-40B4-BE49-F238E27FC236}">
                <a16:creationId xmlns:a16="http://schemas.microsoft.com/office/drawing/2014/main" id="{E70C64CB-CAD5-73B2-CD34-9F7280D7D144}"/>
              </a:ext>
            </a:extLst>
          </p:cNvPr>
          <p:cNvSpPr>
            <a:spLocks noGrp="1"/>
          </p:cNvSpPr>
          <p:nvPr>
            <p:ph type="body" idx="1"/>
          </p:nvPr>
        </p:nvSpPr>
        <p:spPr>
          <a:xfrm>
            <a:off x="213729" y="1152475"/>
            <a:ext cx="8520600" cy="855939"/>
          </a:xfrm>
        </p:spPr>
        <p:style>
          <a:lnRef idx="2">
            <a:schemeClr val="accent1"/>
          </a:lnRef>
          <a:fillRef idx="1">
            <a:schemeClr val="lt1"/>
          </a:fillRef>
          <a:effectRef idx="0">
            <a:schemeClr val="accent1"/>
          </a:effectRef>
          <a:fontRef idx="minor">
            <a:schemeClr val="dk1"/>
          </a:fontRef>
        </p:style>
        <p:txBody>
          <a:bodyPr/>
          <a:lstStyle/>
          <a:p>
            <a:pPr marL="114300" indent="0">
              <a:buNone/>
            </a:pPr>
            <a:r>
              <a:rPr lang="en-US" sz="1200" b="0" i="0" dirty="0">
                <a:solidFill>
                  <a:srgbClr val="ECECEC"/>
                </a:solidFill>
                <a:effectLst/>
                <a:latin typeface="Söhne"/>
              </a:rPr>
              <a:t>Popular statistical approach for time series forecasting. This model is designed to describe and predict future points in a series based on its own past values (autoregression), the differencing of raw observations (integrated part) to make the time series stationary, and the forecasting errors of past time points (moving average).</a:t>
            </a:r>
            <a:endParaRPr lang="en-US" sz="1200" dirty="0"/>
          </a:p>
          <a:p>
            <a:endParaRPr lang="en-US" dirty="0"/>
          </a:p>
        </p:txBody>
      </p:sp>
      <p:sp>
        <p:nvSpPr>
          <p:cNvPr id="4" name="TextBox 3">
            <a:extLst>
              <a:ext uri="{FF2B5EF4-FFF2-40B4-BE49-F238E27FC236}">
                <a16:creationId xmlns:a16="http://schemas.microsoft.com/office/drawing/2014/main" id="{16935827-2370-796B-BAE4-39F8819F58B9}"/>
              </a:ext>
            </a:extLst>
          </p:cNvPr>
          <p:cNvSpPr txBox="1"/>
          <p:nvPr/>
        </p:nvSpPr>
        <p:spPr>
          <a:xfrm>
            <a:off x="311700" y="2544039"/>
            <a:ext cx="4152900" cy="2154436"/>
          </a:xfrm>
          <a:prstGeom prst="rect">
            <a:avLst/>
          </a:prstGeom>
          <a:noFill/>
        </p:spPr>
        <p:txBody>
          <a:bodyPr wrap="square" rtlCol="0">
            <a:spAutoFit/>
          </a:bodyPr>
          <a:lstStyle/>
          <a:p>
            <a:pPr>
              <a:buClr>
                <a:schemeClr val="tx2"/>
              </a:buClr>
            </a:pPr>
            <a:r>
              <a:rPr lang="en-US" dirty="0">
                <a:solidFill>
                  <a:schemeClr val="accent4"/>
                </a:solidFill>
                <a:latin typeface="Söhne"/>
              </a:rPr>
              <a:t>Strengths</a:t>
            </a:r>
            <a:r>
              <a:rPr lang="en-US" sz="1200" dirty="0">
                <a:solidFill>
                  <a:schemeClr val="accent4"/>
                </a:solidFill>
                <a:latin typeface="Söhne"/>
              </a:rPr>
              <a:t>:</a:t>
            </a:r>
          </a:p>
          <a:p>
            <a:pPr marL="171450" indent="-171450">
              <a:buClr>
                <a:schemeClr val="tx2"/>
              </a:buClr>
              <a:buFont typeface="Arial" panose="020B0604020202020204" pitchFamily="34" charset="0"/>
              <a:buChar char="•"/>
            </a:pPr>
            <a:endParaRPr lang="en-US" sz="1200" dirty="0">
              <a:solidFill>
                <a:schemeClr val="tx2"/>
              </a:solidFill>
              <a:latin typeface="Söhne"/>
            </a:endParaRPr>
          </a:p>
          <a:p>
            <a:pPr marL="285750" indent="-285750">
              <a:buClr>
                <a:schemeClr val="tx2"/>
              </a:buClr>
              <a:buFont typeface="Arial" panose="020B0604020202020204" pitchFamily="34" charset="0"/>
              <a:buChar char="•"/>
            </a:pPr>
            <a:r>
              <a:rPr lang="en-US" sz="1200" dirty="0">
                <a:solidFill>
                  <a:schemeClr val="tx2"/>
                </a:solidFill>
              </a:rPr>
              <a:t>Short to Medium-Term Forecasting</a:t>
            </a:r>
          </a:p>
          <a:p>
            <a:pPr marL="171450" indent="-171450">
              <a:buClr>
                <a:schemeClr val="tx2"/>
              </a:buClr>
              <a:buFont typeface="Arial" panose="020B0604020202020204" pitchFamily="34" charset="0"/>
              <a:buChar char="•"/>
            </a:pPr>
            <a:endParaRPr lang="en-US" sz="1200" dirty="0">
              <a:solidFill>
                <a:schemeClr val="tx2"/>
              </a:solidFill>
            </a:endParaRPr>
          </a:p>
          <a:p>
            <a:pPr marL="285750" indent="-285750">
              <a:buClr>
                <a:schemeClr val="tx2"/>
              </a:buClr>
              <a:buFont typeface="Arial" panose="020B0604020202020204" pitchFamily="34" charset="0"/>
              <a:buChar char="•"/>
            </a:pPr>
            <a:r>
              <a:rPr lang="en-US" sz="1200" dirty="0">
                <a:solidFill>
                  <a:schemeClr val="tx2"/>
                </a:solidFill>
              </a:rPr>
              <a:t>Stationary Series</a:t>
            </a:r>
          </a:p>
          <a:p>
            <a:pPr marL="171450" indent="-171450">
              <a:buClr>
                <a:schemeClr val="tx2"/>
              </a:buClr>
              <a:buFont typeface="Arial" panose="020B0604020202020204" pitchFamily="34" charset="0"/>
              <a:buChar char="•"/>
            </a:pPr>
            <a:endParaRPr lang="en-US" sz="1200" dirty="0">
              <a:solidFill>
                <a:schemeClr val="tx2"/>
              </a:solidFill>
            </a:endParaRPr>
          </a:p>
          <a:p>
            <a:pPr marL="285750" indent="-285750">
              <a:buClr>
                <a:schemeClr val="tx2"/>
              </a:buClr>
              <a:buFont typeface="Arial" panose="020B0604020202020204" pitchFamily="34" charset="0"/>
              <a:buChar char="•"/>
            </a:pPr>
            <a:r>
              <a:rPr lang="en-US" sz="1200" dirty="0">
                <a:solidFill>
                  <a:schemeClr val="tx2"/>
                </a:solidFill>
              </a:rPr>
              <a:t>Non-Seasonal Data</a:t>
            </a:r>
          </a:p>
          <a:p>
            <a:pPr marL="171450" indent="-171450">
              <a:buClr>
                <a:schemeClr val="tx2"/>
              </a:buClr>
              <a:buFont typeface="Arial" panose="020B0604020202020204" pitchFamily="34" charset="0"/>
              <a:buChar char="•"/>
            </a:pPr>
            <a:endParaRPr lang="en-US" sz="1200" dirty="0">
              <a:solidFill>
                <a:schemeClr val="tx2"/>
              </a:solidFill>
            </a:endParaRPr>
          </a:p>
          <a:p>
            <a:pPr marL="285750" indent="-285750">
              <a:buClr>
                <a:schemeClr val="tx2"/>
              </a:buClr>
              <a:buFont typeface="Arial" panose="020B0604020202020204" pitchFamily="34" charset="0"/>
              <a:buChar char="•"/>
            </a:pPr>
            <a:r>
              <a:rPr lang="en-US" sz="1200" dirty="0">
                <a:solidFill>
                  <a:schemeClr val="tx2"/>
                </a:solidFill>
              </a:rPr>
              <a:t>Used in Financial Markets</a:t>
            </a:r>
          </a:p>
          <a:p>
            <a:pPr marL="171450" indent="-171450">
              <a:buClr>
                <a:schemeClr val="tx2"/>
              </a:buClr>
              <a:buFont typeface="Arial" panose="020B0604020202020204" pitchFamily="34" charset="0"/>
              <a:buChar char="•"/>
            </a:pPr>
            <a:endParaRPr lang="en-US" sz="1200" dirty="0">
              <a:solidFill>
                <a:schemeClr val="tx2"/>
              </a:solidFill>
            </a:endParaRPr>
          </a:p>
          <a:p>
            <a:pPr marL="285750" indent="-285750">
              <a:buClr>
                <a:schemeClr val="tx2"/>
              </a:buClr>
              <a:buFont typeface="Arial" panose="020B0604020202020204" pitchFamily="34" charset="0"/>
              <a:buChar char="•"/>
            </a:pPr>
            <a:r>
              <a:rPr lang="en-US" sz="1200" dirty="0">
                <a:solidFill>
                  <a:schemeClr val="tx2"/>
                </a:solidFill>
              </a:rPr>
              <a:t>Common in Production and Sales Forecasting</a:t>
            </a:r>
            <a:endParaRPr lang="en-US" dirty="0">
              <a:solidFill>
                <a:schemeClr val="tx2"/>
              </a:solidFill>
            </a:endParaRPr>
          </a:p>
        </p:txBody>
      </p:sp>
      <p:pic>
        <p:nvPicPr>
          <p:cNvPr id="6" name="Picture 5">
            <a:extLst>
              <a:ext uri="{FF2B5EF4-FFF2-40B4-BE49-F238E27FC236}">
                <a16:creationId xmlns:a16="http://schemas.microsoft.com/office/drawing/2014/main" id="{A7B2E115-F487-C8D8-7C7E-05F102D37E52}"/>
              </a:ext>
            </a:extLst>
          </p:cNvPr>
          <p:cNvPicPr>
            <a:picLocks noChangeAspect="1"/>
          </p:cNvPicPr>
          <p:nvPr/>
        </p:nvPicPr>
        <p:blipFill>
          <a:blip r:embed="rId2"/>
          <a:stretch>
            <a:fillRect/>
          </a:stretch>
        </p:blipFill>
        <p:spPr>
          <a:xfrm>
            <a:off x="2320017" y="1984532"/>
            <a:ext cx="4625068" cy="278047"/>
          </a:xfrm>
          <a:prstGeom prst="rect">
            <a:avLst/>
          </a:prstGeom>
        </p:spPr>
      </p:pic>
      <p:pic>
        <p:nvPicPr>
          <p:cNvPr id="8" name="Picture 7">
            <a:extLst>
              <a:ext uri="{FF2B5EF4-FFF2-40B4-BE49-F238E27FC236}">
                <a16:creationId xmlns:a16="http://schemas.microsoft.com/office/drawing/2014/main" id="{B18DA794-4692-2259-47E2-9289C3C1F7BD}"/>
              </a:ext>
            </a:extLst>
          </p:cNvPr>
          <p:cNvPicPr>
            <a:picLocks noChangeAspect="1"/>
          </p:cNvPicPr>
          <p:nvPr/>
        </p:nvPicPr>
        <p:blipFill>
          <a:blip r:embed="rId3"/>
          <a:stretch>
            <a:fillRect/>
          </a:stretch>
        </p:blipFill>
        <p:spPr>
          <a:xfrm>
            <a:off x="4136572" y="2811780"/>
            <a:ext cx="4485437" cy="1435873"/>
          </a:xfrm>
          <a:prstGeom prst="rect">
            <a:avLst/>
          </a:prstGeom>
        </p:spPr>
      </p:pic>
    </p:spTree>
    <p:extLst>
      <p:ext uri="{BB962C8B-B14F-4D97-AF65-F5344CB8AC3E}">
        <p14:creationId xmlns:p14="http://schemas.microsoft.com/office/powerpoint/2010/main" val="620100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88B96-33DC-6FF8-3B88-E47DC484FC90}"/>
              </a:ext>
            </a:extLst>
          </p:cNvPr>
          <p:cNvSpPr>
            <a:spLocks noGrp="1"/>
          </p:cNvSpPr>
          <p:nvPr>
            <p:ph type="title"/>
          </p:nvPr>
        </p:nvSpPr>
        <p:spPr/>
        <p:txBody>
          <a:bodyPr>
            <a:normAutofit fontScale="90000"/>
          </a:bodyPr>
          <a:lstStyle/>
          <a:p>
            <a:r>
              <a:rPr lang="en-US" dirty="0"/>
              <a:t>Applying the Model - Example</a:t>
            </a:r>
          </a:p>
        </p:txBody>
      </p:sp>
      <p:sp>
        <p:nvSpPr>
          <p:cNvPr id="3" name="Text Placeholder 2">
            <a:extLst>
              <a:ext uri="{FF2B5EF4-FFF2-40B4-BE49-F238E27FC236}">
                <a16:creationId xmlns:a16="http://schemas.microsoft.com/office/drawing/2014/main" id="{37DAF44A-5560-E062-5F89-AEDBC00A71A5}"/>
              </a:ext>
            </a:extLst>
          </p:cNvPr>
          <p:cNvSpPr>
            <a:spLocks noGrp="1"/>
          </p:cNvSpPr>
          <p:nvPr>
            <p:ph type="body" idx="1"/>
          </p:nvPr>
        </p:nvSpPr>
        <p:spPr>
          <a:xfrm>
            <a:off x="311700" y="1202570"/>
            <a:ext cx="2394426" cy="3416400"/>
          </a:xfrm>
        </p:spPr>
        <p:txBody>
          <a:bodyPr>
            <a:normAutofit fontScale="92500" lnSpcReduction="20000"/>
          </a:bodyPr>
          <a:lstStyle/>
          <a:p>
            <a:pPr>
              <a:buFont typeface="Arial" panose="020B0604020202020204" pitchFamily="34" charset="0"/>
              <a:buChar char="•"/>
            </a:pPr>
            <a:r>
              <a:rPr lang="en-US" sz="1200" dirty="0"/>
              <a:t>Set “daily” frequency</a:t>
            </a:r>
          </a:p>
          <a:p>
            <a:pPr>
              <a:buFont typeface="Arial" panose="020B0604020202020204" pitchFamily="34" charset="0"/>
              <a:buChar char="•"/>
            </a:pPr>
            <a:endParaRPr lang="en-US" sz="1200" dirty="0"/>
          </a:p>
          <a:p>
            <a:pPr>
              <a:buFont typeface="Arial" panose="020B0604020202020204" pitchFamily="34" charset="0"/>
              <a:buChar char="•"/>
            </a:pPr>
            <a:endParaRPr lang="en-US" sz="1200" dirty="0"/>
          </a:p>
          <a:p>
            <a:pPr>
              <a:buFont typeface="Arial" panose="020B0604020202020204" pitchFamily="34" charset="0"/>
              <a:buChar char="•"/>
            </a:pPr>
            <a:r>
              <a:rPr lang="en-US" sz="1200" dirty="0"/>
              <a:t>Train on first 90% of the data, test against the remaining 10%</a:t>
            </a:r>
          </a:p>
          <a:p>
            <a:pPr>
              <a:buFont typeface="Arial" panose="020B0604020202020204" pitchFamily="34" charset="0"/>
              <a:buChar char="•"/>
            </a:pPr>
            <a:endParaRPr lang="en-US" sz="1200" dirty="0"/>
          </a:p>
          <a:p>
            <a:pPr>
              <a:buFont typeface="Arial" panose="020B0604020202020204" pitchFamily="34" charset="0"/>
              <a:buChar char="•"/>
            </a:pPr>
            <a:endParaRPr lang="en-US" sz="1200" dirty="0"/>
          </a:p>
          <a:p>
            <a:pPr>
              <a:buFont typeface="Arial" panose="020B0604020202020204" pitchFamily="34" charset="0"/>
              <a:buChar char="•"/>
            </a:pPr>
            <a:r>
              <a:rPr lang="en-US" sz="1200" dirty="0"/>
              <a:t>Notes on exogenous variables and the order argument next slide</a:t>
            </a:r>
          </a:p>
          <a:p>
            <a:pPr>
              <a:buFont typeface="Arial" panose="020B0604020202020204" pitchFamily="34" charset="0"/>
              <a:buChar char="•"/>
            </a:pPr>
            <a:endParaRPr lang="en-US" sz="1200" dirty="0"/>
          </a:p>
          <a:p>
            <a:pPr>
              <a:buFont typeface="Arial" panose="020B0604020202020204" pitchFamily="34" charset="0"/>
              <a:buChar char="•"/>
            </a:pPr>
            <a:endParaRPr lang="en-US" sz="1200" dirty="0"/>
          </a:p>
          <a:p>
            <a:pPr>
              <a:buFont typeface="Arial" panose="020B0604020202020204" pitchFamily="34" charset="0"/>
              <a:buChar char="•"/>
            </a:pPr>
            <a:r>
              <a:rPr lang="en-US" sz="1200" dirty="0"/>
              <a:t>Apply the model to forecast</a:t>
            </a:r>
          </a:p>
          <a:p>
            <a:pPr>
              <a:buFont typeface="Arial" panose="020B0604020202020204" pitchFamily="34" charset="0"/>
              <a:buChar char="•"/>
            </a:pPr>
            <a:endParaRPr lang="en-US" sz="1200" dirty="0"/>
          </a:p>
          <a:p>
            <a:pPr>
              <a:buFont typeface="Arial" panose="020B0604020202020204" pitchFamily="34" charset="0"/>
              <a:buChar char="•"/>
            </a:pPr>
            <a:endParaRPr lang="en-US" sz="1200" dirty="0"/>
          </a:p>
          <a:p>
            <a:pPr>
              <a:buFont typeface="Arial" panose="020B0604020202020204" pitchFamily="34" charset="0"/>
              <a:buChar char="•"/>
            </a:pPr>
            <a:r>
              <a:rPr lang="en-US" sz="1200" dirty="0"/>
              <a:t>Compare the forecast to the remaining data (results to follow)</a:t>
            </a:r>
          </a:p>
          <a:p>
            <a:pPr>
              <a:buFont typeface="Arial" panose="020B0604020202020204" pitchFamily="34" charset="0"/>
              <a:buChar char="•"/>
            </a:pPr>
            <a:endParaRPr lang="en-US" sz="1200" dirty="0"/>
          </a:p>
        </p:txBody>
      </p:sp>
      <p:pic>
        <p:nvPicPr>
          <p:cNvPr id="7" name="Picture 6">
            <a:extLst>
              <a:ext uri="{FF2B5EF4-FFF2-40B4-BE49-F238E27FC236}">
                <a16:creationId xmlns:a16="http://schemas.microsoft.com/office/drawing/2014/main" id="{40843146-EBC4-8D8D-F61C-2F8FC5D5F14B}"/>
              </a:ext>
            </a:extLst>
          </p:cNvPr>
          <p:cNvPicPr>
            <a:picLocks noChangeAspect="1"/>
          </p:cNvPicPr>
          <p:nvPr/>
        </p:nvPicPr>
        <p:blipFill>
          <a:blip r:embed="rId2"/>
          <a:stretch>
            <a:fillRect/>
          </a:stretch>
        </p:blipFill>
        <p:spPr>
          <a:xfrm>
            <a:off x="2812930" y="1178983"/>
            <a:ext cx="1859070" cy="360639"/>
          </a:xfrm>
          <a:prstGeom prst="rect">
            <a:avLst/>
          </a:prstGeom>
        </p:spPr>
      </p:pic>
      <p:pic>
        <p:nvPicPr>
          <p:cNvPr id="11" name="Picture 10">
            <a:extLst>
              <a:ext uri="{FF2B5EF4-FFF2-40B4-BE49-F238E27FC236}">
                <a16:creationId xmlns:a16="http://schemas.microsoft.com/office/drawing/2014/main" id="{732F076F-D69A-EFDF-C257-B3DFDD6AE0C0}"/>
              </a:ext>
            </a:extLst>
          </p:cNvPr>
          <p:cNvPicPr>
            <a:picLocks noChangeAspect="1"/>
          </p:cNvPicPr>
          <p:nvPr/>
        </p:nvPicPr>
        <p:blipFill>
          <a:blip r:embed="rId3"/>
          <a:stretch>
            <a:fillRect/>
          </a:stretch>
        </p:blipFill>
        <p:spPr>
          <a:xfrm>
            <a:off x="2782761" y="1828799"/>
            <a:ext cx="3866730" cy="440845"/>
          </a:xfrm>
          <a:prstGeom prst="rect">
            <a:avLst/>
          </a:prstGeom>
        </p:spPr>
      </p:pic>
      <p:pic>
        <p:nvPicPr>
          <p:cNvPr id="13" name="Picture 12">
            <a:extLst>
              <a:ext uri="{FF2B5EF4-FFF2-40B4-BE49-F238E27FC236}">
                <a16:creationId xmlns:a16="http://schemas.microsoft.com/office/drawing/2014/main" id="{9E9C84BF-1CF1-C1DE-FA14-0E7D344DE817}"/>
              </a:ext>
            </a:extLst>
          </p:cNvPr>
          <p:cNvPicPr>
            <a:picLocks noChangeAspect="1"/>
          </p:cNvPicPr>
          <p:nvPr/>
        </p:nvPicPr>
        <p:blipFill>
          <a:blip r:embed="rId4"/>
          <a:stretch>
            <a:fillRect/>
          </a:stretch>
        </p:blipFill>
        <p:spPr>
          <a:xfrm>
            <a:off x="2782761" y="2607966"/>
            <a:ext cx="3803530" cy="456423"/>
          </a:xfrm>
          <a:prstGeom prst="rect">
            <a:avLst/>
          </a:prstGeom>
        </p:spPr>
      </p:pic>
      <p:pic>
        <p:nvPicPr>
          <p:cNvPr id="15" name="Picture 14">
            <a:extLst>
              <a:ext uri="{FF2B5EF4-FFF2-40B4-BE49-F238E27FC236}">
                <a16:creationId xmlns:a16="http://schemas.microsoft.com/office/drawing/2014/main" id="{79A6E3A5-7F27-07AA-91F1-DBA2F784FDE3}"/>
              </a:ext>
            </a:extLst>
          </p:cNvPr>
          <p:cNvPicPr>
            <a:picLocks noChangeAspect="1"/>
          </p:cNvPicPr>
          <p:nvPr/>
        </p:nvPicPr>
        <p:blipFill>
          <a:blip r:embed="rId5"/>
          <a:stretch>
            <a:fillRect/>
          </a:stretch>
        </p:blipFill>
        <p:spPr>
          <a:xfrm>
            <a:off x="2793313" y="3334467"/>
            <a:ext cx="3792978" cy="279301"/>
          </a:xfrm>
          <a:prstGeom prst="rect">
            <a:avLst/>
          </a:prstGeom>
        </p:spPr>
      </p:pic>
      <p:pic>
        <p:nvPicPr>
          <p:cNvPr id="17" name="Picture 16">
            <a:extLst>
              <a:ext uri="{FF2B5EF4-FFF2-40B4-BE49-F238E27FC236}">
                <a16:creationId xmlns:a16="http://schemas.microsoft.com/office/drawing/2014/main" id="{CA2CCF50-F0D4-B153-E297-1D427CACA76E}"/>
              </a:ext>
            </a:extLst>
          </p:cNvPr>
          <p:cNvPicPr>
            <a:picLocks noChangeAspect="1"/>
          </p:cNvPicPr>
          <p:nvPr/>
        </p:nvPicPr>
        <p:blipFill>
          <a:blip r:embed="rId6"/>
          <a:stretch>
            <a:fillRect/>
          </a:stretch>
        </p:blipFill>
        <p:spPr>
          <a:xfrm>
            <a:off x="2782761" y="3893393"/>
            <a:ext cx="3951514" cy="338063"/>
          </a:xfrm>
          <a:prstGeom prst="rect">
            <a:avLst/>
          </a:prstGeom>
        </p:spPr>
      </p:pic>
      <p:grpSp>
        <p:nvGrpSpPr>
          <p:cNvPr id="20" name="Group 19">
            <a:extLst>
              <a:ext uri="{FF2B5EF4-FFF2-40B4-BE49-F238E27FC236}">
                <a16:creationId xmlns:a16="http://schemas.microsoft.com/office/drawing/2014/main" id="{5EC20274-24F5-A67D-147F-D9F9D06C36DF}"/>
              </a:ext>
            </a:extLst>
          </p:cNvPr>
          <p:cNvGrpSpPr/>
          <p:nvPr/>
        </p:nvGrpSpPr>
        <p:grpSpPr>
          <a:xfrm>
            <a:off x="6862955" y="966756"/>
            <a:ext cx="2146327" cy="3400343"/>
            <a:chOff x="6890666" y="260180"/>
            <a:chExt cx="2146327" cy="3400343"/>
          </a:xfrm>
        </p:grpSpPr>
        <p:pic>
          <p:nvPicPr>
            <p:cNvPr id="9" name="Picture 8">
              <a:extLst>
                <a:ext uri="{FF2B5EF4-FFF2-40B4-BE49-F238E27FC236}">
                  <a16:creationId xmlns:a16="http://schemas.microsoft.com/office/drawing/2014/main" id="{FCA2E546-F756-E7EE-7287-9443D2EA4F43}"/>
                </a:ext>
              </a:extLst>
            </p:cNvPr>
            <p:cNvPicPr>
              <a:picLocks noChangeAspect="1"/>
            </p:cNvPicPr>
            <p:nvPr/>
          </p:nvPicPr>
          <p:blipFill>
            <a:blip r:embed="rId7"/>
            <a:stretch>
              <a:fillRect/>
            </a:stretch>
          </p:blipFill>
          <p:spPr>
            <a:xfrm>
              <a:off x="6890666" y="536324"/>
              <a:ext cx="2146327" cy="3124199"/>
            </a:xfrm>
            <a:prstGeom prst="rect">
              <a:avLst/>
            </a:prstGeom>
          </p:spPr>
        </p:pic>
        <p:pic>
          <p:nvPicPr>
            <p:cNvPr id="19" name="Picture 18">
              <a:extLst>
                <a:ext uri="{FF2B5EF4-FFF2-40B4-BE49-F238E27FC236}">
                  <a16:creationId xmlns:a16="http://schemas.microsoft.com/office/drawing/2014/main" id="{1F3ECD40-8F5A-06EE-726D-964EEDB21DFF}"/>
                </a:ext>
              </a:extLst>
            </p:cNvPr>
            <p:cNvPicPr>
              <a:picLocks noChangeAspect="1"/>
            </p:cNvPicPr>
            <p:nvPr/>
          </p:nvPicPr>
          <p:blipFill>
            <a:blip r:embed="rId8"/>
            <a:stretch>
              <a:fillRect/>
            </a:stretch>
          </p:blipFill>
          <p:spPr>
            <a:xfrm>
              <a:off x="7624332" y="260180"/>
              <a:ext cx="703239" cy="229771"/>
            </a:xfrm>
            <a:prstGeom prst="rect">
              <a:avLst/>
            </a:prstGeom>
          </p:spPr>
        </p:pic>
      </p:grpSp>
    </p:spTree>
    <p:extLst>
      <p:ext uri="{BB962C8B-B14F-4D97-AF65-F5344CB8AC3E}">
        <p14:creationId xmlns:p14="http://schemas.microsoft.com/office/powerpoint/2010/main" val="2619649481"/>
      </p:ext>
    </p:extLst>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191</TotalTime>
  <Words>1493</Words>
  <Application>Microsoft Office PowerPoint</Application>
  <PresentationFormat>On-screen Show (16:9)</PresentationFormat>
  <Paragraphs>158</Paragraphs>
  <Slides>30</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Consolas</vt:lpstr>
      <vt:lpstr>Söhne</vt:lpstr>
      <vt:lpstr>Simple Dark</vt:lpstr>
      <vt:lpstr>Magic: The Gathering</vt:lpstr>
      <vt:lpstr>Project Background</vt:lpstr>
      <vt:lpstr>What is Magic: The Gathering (MTG)?</vt:lpstr>
      <vt:lpstr>Dataset and Process – Summary from Project 3</vt:lpstr>
      <vt:lpstr>Why?</vt:lpstr>
      <vt:lpstr>Investigation into Pricing</vt:lpstr>
      <vt:lpstr>Hypothesis</vt:lpstr>
      <vt:lpstr>ARIMA: Autoregressive Integrated Moving Average </vt:lpstr>
      <vt:lpstr>Applying the Model - Example</vt:lpstr>
      <vt:lpstr>Exogeneous Variables and Order</vt:lpstr>
      <vt:lpstr>Example Result</vt:lpstr>
      <vt:lpstr>Build to Scale</vt:lpstr>
      <vt:lpstr>Real World Application</vt:lpstr>
      <vt:lpstr>PowerPoint Presentation</vt:lpstr>
      <vt:lpstr>Appendix</vt:lpstr>
      <vt:lpstr>Tournament, Card, and Pricing Data</vt:lpstr>
      <vt:lpstr>1 - Data Scraping</vt:lpstr>
      <vt:lpstr>2 - Decklist Cleaning</vt:lpstr>
      <vt:lpstr>3 - API Testing - Retrieve Card Metadata</vt:lpstr>
      <vt:lpstr>4 - Store Card Metadata</vt:lpstr>
      <vt:lpstr>5 - Import Pricing Information</vt:lpstr>
      <vt:lpstr>6 - Set up SQL Database</vt:lpstr>
      <vt:lpstr>7 - Connect to Tableau</vt:lpstr>
      <vt:lpstr>Visualizations</vt:lpstr>
      <vt:lpstr>1 - Create Visualizations</vt:lpstr>
      <vt:lpstr>2 - Collate to Central Dashboard</vt:lpstr>
      <vt:lpstr>3 - Publish to Tableau Public</vt:lpstr>
      <vt:lpstr>Live Demo</vt:lpstr>
      <vt:lpstr>Ethical Considerations</vt:lpstr>
      <vt:lpstr>Ethical Considerations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Magic: The Gathering</dc:title>
  <dc:creator>Davin Frankosky</dc:creator>
  <cp:lastModifiedBy>Davin Frankosky</cp:lastModifiedBy>
  <cp:revision>2</cp:revision>
  <dcterms:modified xsi:type="dcterms:W3CDTF">2024-03-24T01:16:11Z</dcterms:modified>
</cp:coreProperties>
</file>